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0" r:id="rId1"/>
  </p:sldMasterIdLst>
  <p:notesMasterIdLst>
    <p:notesMasterId r:id="rId29"/>
  </p:notesMasterIdLst>
  <p:handoutMasterIdLst>
    <p:handoutMasterId r:id="rId30"/>
  </p:handoutMasterIdLst>
  <p:sldIdLst>
    <p:sldId id="318" r:id="rId2"/>
    <p:sldId id="332" r:id="rId3"/>
    <p:sldId id="307" r:id="rId4"/>
    <p:sldId id="305" r:id="rId5"/>
    <p:sldId id="314" r:id="rId6"/>
    <p:sldId id="259" r:id="rId7"/>
    <p:sldId id="304" r:id="rId8"/>
    <p:sldId id="285" r:id="rId9"/>
    <p:sldId id="288" r:id="rId10"/>
    <p:sldId id="330" r:id="rId11"/>
    <p:sldId id="257" r:id="rId12"/>
    <p:sldId id="310" r:id="rId13"/>
    <p:sldId id="309" r:id="rId14"/>
    <p:sldId id="319" r:id="rId15"/>
    <p:sldId id="320" r:id="rId16"/>
    <p:sldId id="331" r:id="rId17"/>
    <p:sldId id="298" r:id="rId18"/>
    <p:sldId id="291" r:id="rId19"/>
    <p:sldId id="280" r:id="rId20"/>
    <p:sldId id="281" r:id="rId21"/>
    <p:sldId id="282" r:id="rId22"/>
    <p:sldId id="283" r:id="rId23"/>
    <p:sldId id="315" r:id="rId24"/>
    <p:sldId id="316" r:id="rId25"/>
    <p:sldId id="317" r:id="rId26"/>
    <p:sldId id="275" r:id="rId27"/>
    <p:sldId id="284" r:id="rId2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86308"/>
    <a:srgbClr val="7C6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94"/>
  </p:normalViewPr>
  <p:slideViewPr>
    <p:cSldViewPr snapToGrid="0" showGuides="1">
      <p:cViewPr varScale="1">
        <p:scale>
          <a:sx n="121" d="100"/>
          <a:sy n="121" d="100"/>
        </p:scale>
        <p:origin x="2144" y="176"/>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37A87-8D6E-774E-97FF-0A73CF912C4C}" type="doc">
      <dgm:prSet loTypeId="urn:microsoft.com/office/officeart/2005/8/layout/chevron2" loCatId="" qsTypeId="urn:microsoft.com/office/officeart/2005/8/quickstyle/3d1" qsCatId="3D" csTypeId="urn:microsoft.com/office/officeart/2005/8/colors/accent1_2" csCatId="accent1" phldr="1"/>
      <dgm:spPr/>
      <dgm:t>
        <a:bodyPr/>
        <a:lstStyle/>
        <a:p>
          <a:endParaRPr lang="en-GB"/>
        </a:p>
      </dgm:t>
    </dgm:pt>
    <dgm:pt modelId="{EE521701-D5FE-ED40-8B05-6B49EE79586A}">
      <dgm:prSet phldrT="[Text]"/>
      <dgm:spPr>
        <a:solidFill>
          <a:srgbClr val="FFFF00"/>
        </a:solidFill>
      </dgm:spPr>
      <dgm:t>
        <a:bodyPr/>
        <a:lstStyle/>
        <a:p>
          <a:r>
            <a:rPr lang="en-GB" dirty="0">
              <a:solidFill>
                <a:sysClr val="windowText" lastClr="000000"/>
              </a:solidFill>
            </a:rPr>
            <a:t>YELLOW</a:t>
          </a:r>
        </a:p>
      </dgm:t>
    </dgm:pt>
    <dgm:pt modelId="{60138479-9674-AD40-8EBB-B8DD63B390FE}" type="parTrans" cxnId="{051135FA-133B-7845-A01C-C57491F3C15B}">
      <dgm:prSet/>
      <dgm:spPr/>
      <dgm:t>
        <a:bodyPr/>
        <a:lstStyle/>
        <a:p>
          <a:endParaRPr lang="en-GB"/>
        </a:p>
      </dgm:t>
    </dgm:pt>
    <dgm:pt modelId="{7E9ECDF6-4E76-EB45-954C-A5C4222F0336}" type="sibTrans" cxnId="{051135FA-133B-7845-A01C-C57491F3C15B}">
      <dgm:prSet/>
      <dgm:spPr/>
      <dgm:t>
        <a:bodyPr/>
        <a:lstStyle/>
        <a:p>
          <a:endParaRPr lang="en-GB"/>
        </a:p>
      </dgm:t>
    </dgm:pt>
    <dgm:pt modelId="{86DD8707-9391-CE4F-9ECE-63531D74A285}">
      <dgm:prSet phldrT="[Text]"/>
      <dgm:spPr>
        <a:solidFill>
          <a:srgbClr val="FFFF00">
            <a:alpha val="90000"/>
          </a:srgbClr>
        </a:solidFill>
      </dgm:spPr>
      <dgm:t>
        <a:bodyPr/>
        <a:lstStyle/>
        <a:p>
          <a:r>
            <a:rPr lang="en-GB" dirty="0"/>
            <a:t>Based on General Risk Assessment</a:t>
          </a:r>
        </a:p>
      </dgm:t>
    </dgm:pt>
    <dgm:pt modelId="{D76D76C0-12EC-F740-A552-B262F6CD4D52}" type="parTrans" cxnId="{27FFB088-CEA0-2346-8D8F-D3BE2779BDF3}">
      <dgm:prSet/>
      <dgm:spPr/>
      <dgm:t>
        <a:bodyPr/>
        <a:lstStyle/>
        <a:p>
          <a:endParaRPr lang="en-GB"/>
        </a:p>
      </dgm:t>
    </dgm:pt>
    <dgm:pt modelId="{551965A8-A1DD-5847-9F61-6AA04C45D347}" type="sibTrans" cxnId="{27FFB088-CEA0-2346-8D8F-D3BE2779BDF3}">
      <dgm:prSet/>
      <dgm:spPr/>
      <dgm:t>
        <a:bodyPr/>
        <a:lstStyle/>
        <a:p>
          <a:endParaRPr lang="en-GB"/>
        </a:p>
      </dgm:t>
    </dgm:pt>
    <dgm:pt modelId="{462B89BC-065A-124E-9E44-5C26FAFEDA60}">
      <dgm:prSet phldrT="[Text]"/>
      <dgm:spPr>
        <a:solidFill>
          <a:srgbClr val="FFC000"/>
        </a:solidFill>
      </dgm:spPr>
      <dgm:t>
        <a:bodyPr/>
        <a:lstStyle/>
        <a:p>
          <a:r>
            <a:rPr lang="en-GB" dirty="0"/>
            <a:t>AMBER</a:t>
          </a:r>
        </a:p>
      </dgm:t>
    </dgm:pt>
    <dgm:pt modelId="{DB07CF27-7FD0-9949-8D8D-994B393EA816}" type="parTrans" cxnId="{89E8B291-4082-4246-95E2-E41109BC61D9}">
      <dgm:prSet/>
      <dgm:spPr/>
      <dgm:t>
        <a:bodyPr/>
        <a:lstStyle/>
        <a:p>
          <a:endParaRPr lang="en-GB"/>
        </a:p>
      </dgm:t>
    </dgm:pt>
    <dgm:pt modelId="{490C4821-FBB0-A845-B69C-0A77AD191396}" type="sibTrans" cxnId="{89E8B291-4082-4246-95E2-E41109BC61D9}">
      <dgm:prSet/>
      <dgm:spPr/>
      <dgm:t>
        <a:bodyPr/>
        <a:lstStyle/>
        <a:p>
          <a:endParaRPr lang="en-GB"/>
        </a:p>
      </dgm:t>
    </dgm:pt>
    <dgm:pt modelId="{565BE6A7-8392-1B47-BAEB-0C04BBA0CF04}">
      <dgm:prSet phldrT="[Text]"/>
      <dgm:spPr>
        <a:solidFill>
          <a:srgbClr val="FFC000">
            <a:alpha val="90000"/>
          </a:srgbClr>
        </a:solidFill>
      </dgm:spPr>
      <dgm:t>
        <a:bodyPr/>
        <a:lstStyle/>
        <a:p>
          <a:r>
            <a:rPr lang="en-GB" dirty="0"/>
            <a:t>Based on unexplained changes</a:t>
          </a:r>
        </a:p>
      </dgm:t>
    </dgm:pt>
    <dgm:pt modelId="{CCF81678-C11A-014E-B9CB-8EBD76DEDA15}" type="parTrans" cxnId="{F4C84202-94DB-B044-90D7-7A854067B90C}">
      <dgm:prSet/>
      <dgm:spPr/>
      <dgm:t>
        <a:bodyPr/>
        <a:lstStyle/>
        <a:p>
          <a:endParaRPr lang="en-GB"/>
        </a:p>
      </dgm:t>
    </dgm:pt>
    <dgm:pt modelId="{BB3EEDA3-0C03-D744-A1B2-8C85D07F64E3}" type="sibTrans" cxnId="{F4C84202-94DB-B044-90D7-7A854067B90C}">
      <dgm:prSet/>
      <dgm:spPr/>
      <dgm:t>
        <a:bodyPr/>
        <a:lstStyle/>
        <a:p>
          <a:endParaRPr lang="en-GB"/>
        </a:p>
      </dgm:t>
    </dgm:pt>
    <dgm:pt modelId="{62423960-8ED5-5D40-80F6-0189FC4820F7}">
      <dgm:prSet phldrT="[Text]"/>
      <dgm:spPr>
        <a:solidFill>
          <a:srgbClr val="FF0000"/>
        </a:solidFill>
      </dgm:spPr>
      <dgm:t>
        <a:bodyPr/>
        <a:lstStyle/>
        <a:p>
          <a:r>
            <a:rPr lang="en-GB" dirty="0"/>
            <a:t>RED</a:t>
          </a:r>
        </a:p>
      </dgm:t>
    </dgm:pt>
    <dgm:pt modelId="{A29AB67B-ADF4-E347-A834-4D1F1C7C77BE}" type="parTrans" cxnId="{3376ADC2-599C-3545-98A4-F89BAD56DD92}">
      <dgm:prSet/>
      <dgm:spPr/>
      <dgm:t>
        <a:bodyPr/>
        <a:lstStyle/>
        <a:p>
          <a:endParaRPr lang="en-GB"/>
        </a:p>
      </dgm:t>
    </dgm:pt>
    <dgm:pt modelId="{971D9BCF-9488-4F43-9DE2-FCB001AF9126}" type="sibTrans" cxnId="{3376ADC2-599C-3545-98A4-F89BAD56DD92}">
      <dgm:prSet/>
      <dgm:spPr/>
      <dgm:t>
        <a:bodyPr/>
        <a:lstStyle/>
        <a:p>
          <a:endParaRPr lang="en-GB"/>
        </a:p>
      </dgm:t>
    </dgm:pt>
    <dgm:pt modelId="{E9FC7654-FF1D-474C-9AC1-AB461E692F0E}">
      <dgm:prSet phldrT="[Text]"/>
      <dgm:spPr>
        <a:solidFill>
          <a:srgbClr val="FF0000">
            <a:alpha val="90000"/>
          </a:srgbClr>
        </a:solidFill>
      </dgm:spPr>
      <dgm:t>
        <a:bodyPr/>
        <a:lstStyle/>
        <a:p>
          <a:r>
            <a:rPr lang="en-GB" dirty="0"/>
            <a:t>Based on sudden escalation or change</a:t>
          </a:r>
        </a:p>
      </dgm:t>
    </dgm:pt>
    <dgm:pt modelId="{A79F4B86-E996-E74E-8D73-0BEF59E59279}" type="parTrans" cxnId="{36D79D20-29E7-C840-8A78-83167346AD2E}">
      <dgm:prSet/>
      <dgm:spPr/>
      <dgm:t>
        <a:bodyPr/>
        <a:lstStyle/>
        <a:p>
          <a:endParaRPr lang="en-GB"/>
        </a:p>
      </dgm:t>
    </dgm:pt>
    <dgm:pt modelId="{8A4B09C2-692F-6646-BA4E-2B6592547EAA}" type="sibTrans" cxnId="{36D79D20-29E7-C840-8A78-83167346AD2E}">
      <dgm:prSet/>
      <dgm:spPr/>
      <dgm:t>
        <a:bodyPr/>
        <a:lstStyle/>
        <a:p>
          <a:endParaRPr lang="en-GB"/>
        </a:p>
      </dgm:t>
    </dgm:pt>
    <dgm:pt modelId="{367DD502-EF21-7442-A980-93BBD212B048}">
      <dgm:prSet phldrT="[Text]"/>
      <dgm:spPr>
        <a:solidFill>
          <a:srgbClr val="FFFF00">
            <a:alpha val="90000"/>
          </a:srgbClr>
        </a:solidFill>
      </dgm:spPr>
      <dgm:t>
        <a:bodyPr/>
        <a:lstStyle/>
        <a:p>
          <a:r>
            <a:rPr lang="en-GB" dirty="0"/>
            <a:t>Be prepared and vigilant</a:t>
          </a:r>
        </a:p>
      </dgm:t>
    </dgm:pt>
    <dgm:pt modelId="{F05B5C17-B8A7-E343-96A2-744A8CD319BF}" type="parTrans" cxnId="{B2B2DB4B-3214-6A44-80E4-B4DE493071B7}">
      <dgm:prSet/>
      <dgm:spPr/>
      <dgm:t>
        <a:bodyPr/>
        <a:lstStyle/>
        <a:p>
          <a:endParaRPr lang="en-GB"/>
        </a:p>
      </dgm:t>
    </dgm:pt>
    <dgm:pt modelId="{CBFF40E8-F3BB-5945-AE3B-C7D649C3071F}" type="sibTrans" cxnId="{B2B2DB4B-3214-6A44-80E4-B4DE493071B7}">
      <dgm:prSet/>
      <dgm:spPr/>
      <dgm:t>
        <a:bodyPr/>
        <a:lstStyle/>
        <a:p>
          <a:endParaRPr lang="en-GB"/>
        </a:p>
      </dgm:t>
    </dgm:pt>
    <dgm:pt modelId="{E6A26FFB-46C1-384C-9C79-F1C19C3C915E}">
      <dgm:prSet phldrT="[Text]"/>
      <dgm:spPr>
        <a:solidFill>
          <a:srgbClr val="FFC000">
            <a:alpha val="90000"/>
          </a:srgbClr>
        </a:solidFill>
      </dgm:spPr>
      <dgm:t>
        <a:bodyPr/>
        <a:lstStyle/>
        <a:p>
          <a:r>
            <a:rPr lang="en-GB" dirty="0"/>
            <a:t>Stop and investigate</a:t>
          </a:r>
        </a:p>
      </dgm:t>
    </dgm:pt>
    <dgm:pt modelId="{33EEC5FF-BB80-F04E-A20F-77BD5F8FDB6E}" type="parTrans" cxnId="{2591BDA8-ACD7-5942-9ABA-1152E6A08981}">
      <dgm:prSet/>
      <dgm:spPr/>
      <dgm:t>
        <a:bodyPr/>
        <a:lstStyle/>
        <a:p>
          <a:endParaRPr lang="en-GB"/>
        </a:p>
      </dgm:t>
    </dgm:pt>
    <dgm:pt modelId="{B797E971-B906-6044-A252-CE5365FFA13A}" type="sibTrans" cxnId="{2591BDA8-ACD7-5942-9ABA-1152E6A08981}">
      <dgm:prSet/>
      <dgm:spPr/>
      <dgm:t>
        <a:bodyPr/>
        <a:lstStyle/>
        <a:p>
          <a:endParaRPr lang="en-GB"/>
        </a:p>
      </dgm:t>
    </dgm:pt>
    <dgm:pt modelId="{D149FA95-E2BE-1C49-A06B-236EF59CE865}">
      <dgm:prSet phldrT="[Text]"/>
      <dgm:spPr>
        <a:solidFill>
          <a:srgbClr val="FF0000">
            <a:alpha val="90000"/>
          </a:srgbClr>
        </a:solidFill>
      </dgm:spPr>
      <dgm:t>
        <a:bodyPr/>
        <a:lstStyle/>
        <a:p>
          <a:r>
            <a:rPr lang="en-GB" dirty="0"/>
            <a:t>De-escalating skills</a:t>
          </a:r>
        </a:p>
      </dgm:t>
    </dgm:pt>
    <dgm:pt modelId="{43D38C20-6536-1948-9E35-48BD7CA4B9F5}" type="parTrans" cxnId="{06C80611-E843-1544-925B-D5ABD0F9798C}">
      <dgm:prSet/>
      <dgm:spPr/>
      <dgm:t>
        <a:bodyPr/>
        <a:lstStyle/>
        <a:p>
          <a:endParaRPr lang="en-GB"/>
        </a:p>
      </dgm:t>
    </dgm:pt>
    <dgm:pt modelId="{E512D887-8927-9849-A35B-4E51E18CAD06}" type="sibTrans" cxnId="{06C80611-E843-1544-925B-D5ABD0F9798C}">
      <dgm:prSet/>
      <dgm:spPr/>
      <dgm:t>
        <a:bodyPr/>
        <a:lstStyle/>
        <a:p>
          <a:endParaRPr lang="en-GB"/>
        </a:p>
      </dgm:t>
    </dgm:pt>
    <dgm:pt modelId="{1089F3FD-793C-1D4A-B151-46E3676CBEBA}">
      <dgm:prSet phldrT="[Text]"/>
      <dgm:spPr>
        <a:solidFill>
          <a:srgbClr val="92D050"/>
        </a:solidFill>
      </dgm:spPr>
      <dgm:t>
        <a:bodyPr/>
        <a:lstStyle/>
        <a:p>
          <a:r>
            <a:rPr lang="en-GB" dirty="0">
              <a:solidFill>
                <a:sysClr val="windowText" lastClr="000000"/>
              </a:solidFill>
            </a:rPr>
            <a:t>GREEN</a:t>
          </a:r>
        </a:p>
      </dgm:t>
    </dgm:pt>
    <dgm:pt modelId="{5687AFD1-40BF-934E-83A3-CE1562A15882}" type="parTrans" cxnId="{6D0BB65E-F66F-3343-9BAB-4938A65416B6}">
      <dgm:prSet/>
      <dgm:spPr/>
      <dgm:t>
        <a:bodyPr/>
        <a:lstStyle/>
        <a:p>
          <a:endParaRPr lang="en-GB"/>
        </a:p>
      </dgm:t>
    </dgm:pt>
    <dgm:pt modelId="{0105F436-1F29-5A46-97C7-568EA4C617CD}" type="sibTrans" cxnId="{6D0BB65E-F66F-3343-9BAB-4938A65416B6}">
      <dgm:prSet/>
      <dgm:spPr/>
      <dgm:t>
        <a:bodyPr/>
        <a:lstStyle/>
        <a:p>
          <a:endParaRPr lang="en-GB"/>
        </a:p>
      </dgm:t>
    </dgm:pt>
    <dgm:pt modelId="{24E9BA8F-D581-494E-92CC-51F1678DB252}">
      <dgm:prSet phldrT="[Text]"/>
      <dgm:spPr>
        <a:solidFill>
          <a:srgbClr val="92D050"/>
        </a:solidFill>
      </dgm:spPr>
      <dgm:t>
        <a:bodyPr/>
        <a:lstStyle/>
        <a:p>
          <a:r>
            <a:rPr lang="en-GB" dirty="0">
              <a:solidFill>
                <a:sysClr val="windowText" lastClr="000000"/>
              </a:solidFill>
            </a:rPr>
            <a:t>Practice as usual</a:t>
          </a:r>
        </a:p>
      </dgm:t>
    </dgm:pt>
    <dgm:pt modelId="{A9EDB864-35AD-FD40-9395-163F765AD7F2}" type="parTrans" cxnId="{83A64CD5-126B-074D-9C99-17D06E317CBE}">
      <dgm:prSet/>
      <dgm:spPr/>
      <dgm:t>
        <a:bodyPr/>
        <a:lstStyle/>
        <a:p>
          <a:endParaRPr lang="en-GB"/>
        </a:p>
      </dgm:t>
    </dgm:pt>
    <dgm:pt modelId="{6A97B549-AECC-9946-B1FC-F81B776E7528}" type="sibTrans" cxnId="{83A64CD5-126B-074D-9C99-17D06E317CBE}">
      <dgm:prSet/>
      <dgm:spPr/>
      <dgm:t>
        <a:bodyPr/>
        <a:lstStyle/>
        <a:p>
          <a:endParaRPr lang="en-GB"/>
        </a:p>
      </dgm:t>
    </dgm:pt>
    <dgm:pt modelId="{C6ACBD57-E7E4-5E45-94DC-632FCD33B2F7}">
      <dgm:prSet phldrT="[Text]"/>
      <dgm:spPr>
        <a:solidFill>
          <a:srgbClr val="92D050"/>
        </a:solidFill>
      </dgm:spPr>
      <dgm:t>
        <a:bodyPr/>
        <a:lstStyle/>
        <a:p>
          <a:r>
            <a:rPr lang="en-GB" dirty="0">
              <a:solidFill>
                <a:sysClr val="windowText" lastClr="000000"/>
              </a:solidFill>
            </a:rPr>
            <a:t>Stay up to date and use supervision</a:t>
          </a:r>
        </a:p>
      </dgm:t>
    </dgm:pt>
    <dgm:pt modelId="{F0A5C8F1-5273-B345-B607-B38F991F622A}" type="parTrans" cxnId="{D6BB8B65-0591-1D43-B991-E3716D526B06}">
      <dgm:prSet/>
      <dgm:spPr/>
      <dgm:t>
        <a:bodyPr/>
        <a:lstStyle/>
        <a:p>
          <a:endParaRPr lang="en-GB"/>
        </a:p>
      </dgm:t>
    </dgm:pt>
    <dgm:pt modelId="{5D298C9A-82EA-F345-9E8B-F1459BD665D0}" type="sibTrans" cxnId="{D6BB8B65-0591-1D43-B991-E3716D526B06}">
      <dgm:prSet/>
      <dgm:spPr/>
      <dgm:t>
        <a:bodyPr/>
        <a:lstStyle/>
        <a:p>
          <a:endParaRPr lang="en-GB"/>
        </a:p>
      </dgm:t>
    </dgm:pt>
    <dgm:pt modelId="{A9D19229-BE83-F04F-95DF-5FDFD6C8C8DF}" type="pres">
      <dgm:prSet presAssocID="{29837A87-8D6E-774E-97FF-0A73CF912C4C}" presName="linearFlow" presStyleCnt="0">
        <dgm:presLayoutVars>
          <dgm:dir/>
          <dgm:animLvl val="lvl"/>
          <dgm:resizeHandles val="exact"/>
        </dgm:presLayoutVars>
      </dgm:prSet>
      <dgm:spPr/>
    </dgm:pt>
    <dgm:pt modelId="{B83E9896-ABCA-CB4D-B53D-E9CE2F0C7F89}" type="pres">
      <dgm:prSet presAssocID="{1089F3FD-793C-1D4A-B151-46E3676CBEBA}" presName="composite" presStyleCnt="0"/>
      <dgm:spPr/>
    </dgm:pt>
    <dgm:pt modelId="{FC5F5693-CD88-E440-BD59-5207B7C4B01F}" type="pres">
      <dgm:prSet presAssocID="{1089F3FD-793C-1D4A-B151-46E3676CBEBA}" presName="parentText" presStyleLbl="alignNode1" presStyleIdx="0" presStyleCnt="4">
        <dgm:presLayoutVars>
          <dgm:chMax val="1"/>
          <dgm:bulletEnabled val="1"/>
        </dgm:presLayoutVars>
      </dgm:prSet>
      <dgm:spPr/>
    </dgm:pt>
    <dgm:pt modelId="{8F577258-0736-844D-A783-BDEE751CE18D}" type="pres">
      <dgm:prSet presAssocID="{1089F3FD-793C-1D4A-B151-46E3676CBEBA}" presName="descendantText" presStyleLbl="alignAcc1" presStyleIdx="0" presStyleCnt="4">
        <dgm:presLayoutVars>
          <dgm:bulletEnabled val="1"/>
        </dgm:presLayoutVars>
      </dgm:prSet>
      <dgm:spPr/>
    </dgm:pt>
    <dgm:pt modelId="{F6DD0A5B-CAD0-2447-8899-1F77E5CC8832}" type="pres">
      <dgm:prSet presAssocID="{0105F436-1F29-5A46-97C7-568EA4C617CD}" presName="sp" presStyleCnt="0"/>
      <dgm:spPr/>
    </dgm:pt>
    <dgm:pt modelId="{1FBAE179-48FB-BA46-8C51-AD7778BCA9C6}" type="pres">
      <dgm:prSet presAssocID="{EE521701-D5FE-ED40-8B05-6B49EE79586A}" presName="composite" presStyleCnt="0"/>
      <dgm:spPr/>
    </dgm:pt>
    <dgm:pt modelId="{B644539D-E90C-7946-8092-4A98BAB4FD02}" type="pres">
      <dgm:prSet presAssocID="{EE521701-D5FE-ED40-8B05-6B49EE79586A}" presName="parentText" presStyleLbl="alignNode1" presStyleIdx="1" presStyleCnt="4">
        <dgm:presLayoutVars>
          <dgm:chMax val="1"/>
          <dgm:bulletEnabled val="1"/>
        </dgm:presLayoutVars>
      </dgm:prSet>
      <dgm:spPr/>
    </dgm:pt>
    <dgm:pt modelId="{54A15C74-C58B-6549-B2A9-C4140EBC5D29}" type="pres">
      <dgm:prSet presAssocID="{EE521701-D5FE-ED40-8B05-6B49EE79586A}" presName="descendantText" presStyleLbl="alignAcc1" presStyleIdx="1" presStyleCnt="4">
        <dgm:presLayoutVars>
          <dgm:bulletEnabled val="1"/>
        </dgm:presLayoutVars>
      </dgm:prSet>
      <dgm:spPr/>
    </dgm:pt>
    <dgm:pt modelId="{AB4F210C-0183-104E-964E-ECDF06E8267D}" type="pres">
      <dgm:prSet presAssocID="{7E9ECDF6-4E76-EB45-954C-A5C4222F0336}" presName="sp" presStyleCnt="0"/>
      <dgm:spPr/>
    </dgm:pt>
    <dgm:pt modelId="{4A42590C-DB4C-2344-88AE-92C69AD61989}" type="pres">
      <dgm:prSet presAssocID="{462B89BC-065A-124E-9E44-5C26FAFEDA60}" presName="composite" presStyleCnt="0"/>
      <dgm:spPr/>
    </dgm:pt>
    <dgm:pt modelId="{C81D3FC4-6D29-634B-90C8-84AD45276933}" type="pres">
      <dgm:prSet presAssocID="{462B89BC-065A-124E-9E44-5C26FAFEDA60}" presName="parentText" presStyleLbl="alignNode1" presStyleIdx="2" presStyleCnt="4" custLinFactNeighborX="-16355" custLinFactNeighborY="-1090">
        <dgm:presLayoutVars>
          <dgm:chMax val="1"/>
          <dgm:bulletEnabled val="1"/>
        </dgm:presLayoutVars>
      </dgm:prSet>
      <dgm:spPr/>
    </dgm:pt>
    <dgm:pt modelId="{8126BCEA-AD17-F64E-A292-CDD31EDB92DA}" type="pres">
      <dgm:prSet presAssocID="{462B89BC-065A-124E-9E44-5C26FAFEDA60}" presName="descendantText" presStyleLbl="alignAcc1" presStyleIdx="2" presStyleCnt="4">
        <dgm:presLayoutVars>
          <dgm:bulletEnabled val="1"/>
        </dgm:presLayoutVars>
      </dgm:prSet>
      <dgm:spPr/>
    </dgm:pt>
    <dgm:pt modelId="{D9703BAE-E566-0E48-A75B-C8DE3F80934D}" type="pres">
      <dgm:prSet presAssocID="{490C4821-FBB0-A845-B69C-0A77AD191396}" presName="sp" presStyleCnt="0"/>
      <dgm:spPr/>
    </dgm:pt>
    <dgm:pt modelId="{174F5AC5-0969-8042-9E56-49A48803241A}" type="pres">
      <dgm:prSet presAssocID="{62423960-8ED5-5D40-80F6-0189FC4820F7}" presName="composite" presStyleCnt="0"/>
      <dgm:spPr/>
    </dgm:pt>
    <dgm:pt modelId="{641D41A3-C251-5441-86F4-665BB24D9290}" type="pres">
      <dgm:prSet presAssocID="{62423960-8ED5-5D40-80F6-0189FC4820F7}" presName="parentText" presStyleLbl="alignNode1" presStyleIdx="3" presStyleCnt="4">
        <dgm:presLayoutVars>
          <dgm:chMax val="1"/>
          <dgm:bulletEnabled val="1"/>
        </dgm:presLayoutVars>
      </dgm:prSet>
      <dgm:spPr/>
    </dgm:pt>
    <dgm:pt modelId="{8E21D1BB-378B-9E4C-BA8E-A3B71D9BA63E}" type="pres">
      <dgm:prSet presAssocID="{62423960-8ED5-5D40-80F6-0189FC4820F7}" presName="descendantText" presStyleLbl="alignAcc1" presStyleIdx="3" presStyleCnt="4">
        <dgm:presLayoutVars>
          <dgm:bulletEnabled val="1"/>
        </dgm:presLayoutVars>
      </dgm:prSet>
      <dgm:spPr/>
    </dgm:pt>
  </dgm:ptLst>
  <dgm:cxnLst>
    <dgm:cxn modelId="{F4C84202-94DB-B044-90D7-7A854067B90C}" srcId="{462B89BC-065A-124E-9E44-5C26FAFEDA60}" destId="{565BE6A7-8392-1B47-BAEB-0C04BBA0CF04}" srcOrd="0" destOrd="0" parTransId="{CCF81678-C11A-014E-B9CB-8EBD76DEDA15}" sibTransId="{BB3EEDA3-0C03-D744-A1B2-8C85D07F64E3}"/>
    <dgm:cxn modelId="{06C80611-E843-1544-925B-D5ABD0F9798C}" srcId="{62423960-8ED5-5D40-80F6-0189FC4820F7}" destId="{D149FA95-E2BE-1C49-A06B-236EF59CE865}" srcOrd="1" destOrd="0" parTransId="{43D38C20-6536-1948-9E35-48BD7CA4B9F5}" sibTransId="{E512D887-8927-9849-A35B-4E51E18CAD06}"/>
    <dgm:cxn modelId="{44EDD51E-CF6B-2945-8648-716A2CFB6353}" type="presOf" srcId="{E9FC7654-FF1D-474C-9AC1-AB461E692F0E}" destId="{8E21D1BB-378B-9E4C-BA8E-A3B71D9BA63E}" srcOrd="0" destOrd="0" presId="urn:microsoft.com/office/officeart/2005/8/layout/chevron2"/>
    <dgm:cxn modelId="{36D79D20-29E7-C840-8A78-83167346AD2E}" srcId="{62423960-8ED5-5D40-80F6-0189FC4820F7}" destId="{E9FC7654-FF1D-474C-9AC1-AB461E692F0E}" srcOrd="0" destOrd="0" parTransId="{A79F4B86-E996-E74E-8D73-0BEF59E59279}" sibTransId="{8A4B09C2-692F-6646-BA4E-2B6592547EAA}"/>
    <dgm:cxn modelId="{D19A5D2E-13D6-4E4A-B8C2-CAE1C6F17BF2}" type="presOf" srcId="{1089F3FD-793C-1D4A-B151-46E3676CBEBA}" destId="{FC5F5693-CD88-E440-BD59-5207B7C4B01F}" srcOrd="0" destOrd="0" presId="urn:microsoft.com/office/officeart/2005/8/layout/chevron2"/>
    <dgm:cxn modelId="{08CD4933-0035-9B44-B5BB-990B14577326}" type="presOf" srcId="{462B89BC-065A-124E-9E44-5C26FAFEDA60}" destId="{C81D3FC4-6D29-634B-90C8-84AD45276933}" srcOrd="0" destOrd="0" presId="urn:microsoft.com/office/officeart/2005/8/layout/chevron2"/>
    <dgm:cxn modelId="{AC14A134-4020-B749-BBEE-C72BDB40E434}" type="presOf" srcId="{367DD502-EF21-7442-A980-93BBD212B048}" destId="{54A15C74-C58B-6549-B2A9-C4140EBC5D29}" srcOrd="0" destOrd="1" presId="urn:microsoft.com/office/officeart/2005/8/layout/chevron2"/>
    <dgm:cxn modelId="{B2B2DB4B-3214-6A44-80E4-B4DE493071B7}" srcId="{EE521701-D5FE-ED40-8B05-6B49EE79586A}" destId="{367DD502-EF21-7442-A980-93BBD212B048}" srcOrd="1" destOrd="0" parTransId="{F05B5C17-B8A7-E343-96A2-744A8CD319BF}" sibTransId="{CBFF40E8-F3BB-5945-AE3B-C7D649C3071F}"/>
    <dgm:cxn modelId="{0522C653-F285-8B42-8F22-6EDB2F2FC12D}" type="presOf" srcId="{EE521701-D5FE-ED40-8B05-6B49EE79586A}" destId="{B644539D-E90C-7946-8092-4A98BAB4FD02}" srcOrd="0" destOrd="0" presId="urn:microsoft.com/office/officeart/2005/8/layout/chevron2"/>
    <dgm:cxn modelId="{6D0BB65E-F66F-3343-9BAB-4938A65416B6}" srcId="{29837A87-8D6E-774E-97FF-0A73CF912C4C}" destId="{1089F3FD-793C-1D4A-B151-46E3676CBEBA}" srcOrd="0" destOrd="0" parTransId="{5687AFD1-40BF-934E-83A3-CE1562A15882}" sibTransId="{0105F436-1F29-5A46-97C7-568EA4C617CD}"/>
    <dgm:cxn modelId="{7AC63E62-9511-D94A-9181-61A209F8696E}" type="presOf" srcId="{86DD8707-9391-CE4F-9ECE-63531D74A285}" destId="{54A15C74-C58B-6549-B2A9-C4140EBC5D29}" srcOrd="0" destOrd="0" presId="urn:microsoft.com/office/officeart/2005/8/layout/chevron2"/>
    <dgm:cxn modelId="{D6BB8B65-0591-1D43-B991-E3716D526B06}" srcId="{1089F3FD-793C-1D4A-B151-46E3676CBEBA}" destId="{C6ACBD57-E7E4-5E45-94DC-632FCD33B2F7}" srcOrd="1" destOrd="0" parTransId="{F0A5C8F1-5273-B345-B607-B38F991F622A}" sibTransId="{5D298C9A-82EA-F345-9E8B-F1459BD665D0}"/>
    <dgm:cxn modelId="{92812177-9F64-C448-B348-EF974CBDC889}" type="presOf" srcId="{29837A87-8D6E-774E-97FF-0A73CF912C4C}" destId="{A9D19229-BE83-F04F-95DF-5FDFD6C8C8DF}" srcOrd="0" destOrd="0" presId="urn:microsoft.com/office/officeart/2005/8/layout/chevron2"/>
    <dgm:cxn modelId="{8E61F578-8033-2C44-A6B0-2B70C91795BB}" type="presOf" srcId="{565BE6A7-8392-1B47-BAEB-0C04BBA0CF04}" destId="{8126BCEA-AD17-F64E-A292-CDD31EDB92DA}" srcOrd="0" destOrd="0" presId="urn:microsoft.com/office/officeart/2005/8/layout/chevron2"/>
    <dgm:cxn modelId="{2E4F317C-DA6C-BD4E-B03D-404454F83470}" type="presOf" srcId="{62423960-8ED5-5D40-80F6-0189FC4820F7}" destId="{641D41A3-C251-5441-86F4-665BB24D9290}" srcOrd="0" destOrd="0" presId="urn:microsoft.com/office/officeart/2005/8/layout/chevron2"/>
    <dgm:cxn modelId="{27FFB088-CEA0-2346-8D8F-D3BE2779BDF3}" srcId="{EE521701-D5FE-ED40-8B05-6B49EE79586A}" destId="{86DD8707-9391-CE4F-9ECE-63531D74A285}" srcOrd="0" destOrd="0" parTransId="{D76D76C0-12EC-F740-A552-B262F6CD4D52}" sibTransId="{551965A8-A1DD-5847-9F61-6AA04C45D347}"/>
    <dgm:cxn modelId="{89E8B291-4082-4246-95E2-E41109BC61D9}" srcId="{29837A87-8D6E-774E-97FF-0A73CF912C4C}" destId="{462B89BC-065A-124E-9E44-5C26FAFEDA60}" srcOrd="2" destOrd="0" parTransId="{DB07CF27-7FD0-9949-8D8D-994B393EA816}" sibTransId="{490C4821-FBB0-A845-B69C-0A77AD191396}"/>
    <dgm:cxn modelId="{F5E2599A-6CFD-9D45-A6D8-034B38D91F4D}" type="presOf" srcId="{C6ACBD57-E7E4-5E45-94DC-632FCD33B2F7}" destId="{8F577258-0736-844D-A783-BDEE751CE18D}" srcOrd="0" destOrd="1" presId="urn:microsoft.com/office/officeart/2005/8/layout/chevron2"/>
    <dgm:cxn modelId="{F154E8A5-AB46-E749-A248-EC3B4A888546}" type="presOf" srcId="{24E9BA8F-D581-494E-92CC-51F1678DB252}" destId="{8F577258-0736-844D-A783-BDEE751CE18D}" srcOrd="0" destOrd="0" presId="urn:microsoft.com/office/officeart/2005/8/layout/chevron2"/>
    <dgm:cxn modelId="{2591BDA8-ACD7-5942-9ABA-1152E6A08981}" srcId="{462B89BC-065A-124E-9E44-5C26FAFEDA60}" destId="{E6A26FFB-46C1-384C-9C79-F1C19C3C915E}" srcOrd="1" destOrd="0" parTransId="{33EEC5FF-BB80-F04E-A20F-77BD5F8FDB6E}" sibTransId="{B797E971-B906-6044-A252-CE5365FFA13A}"/>
    <dgm:cxn modelId="{3376ADC2-599C-3545-98A4-F89BAD56DD92}" srcId="{29837A87-8D6E-774E-97FF-0A73CF912C4C}" destId="{62423960-8ED5-5D40-80F6-0189FC4820F7}" srcOrd="3" destOrd="0" parTransId="{A29AB67B-ADF4-E347-A834-4D1F1C7C77BE}" sibTransId="{971D9BCF-9488-4F43-9DE2-FCB001AF9126}"/>
    <dgm:cxn modelId="{83A64CD5-126B-074D-9C99-17D06E317CBE}" srcId="{1089F3FD-793C-1D4A-B151-46E3676CBEBA}" destId="{24E9BA8F-D581-494E-92CC-51F1678DB252}" srcOrd="0" destOrd="0" parTransId="{A9EDB864-35AD-FD40-9395-163F765AD7F2}" sibTransId="{6A97B549-AECC-9946-B1FC-F81B776E7528}"/>
    <dgm:cxn modelId="{B7BC70D7-D6A9-5746-8AB4-289F50B1982C}" type="presOf" srcId="{D149FA95-E2BE-1C49-A06B-236EF59CE865}" destId="{8E21D1BB-378B-9E4C-BA8E-A3B71D9BA63E}" srcOrd="0" destOrd="1" presId="urn:microsoft.com/office/officeart/2005/8/layout/chevron2"/>
    <dgm:cxn modelId="{70E21FEE-927A-2641-B164-CF9C2F128812}" type="presOf" srcId="{E6A26FFB-46C1-384C-9C79-F1C19C3C915E}" destId="{8126BCEA-AD17-F64E-A292-CDD31EDB92DA}" srcOrd="0" destOrd="1" presId="urn:microsoft.com/office/officeart/2005/8/layout/chevron2"/>
    <dgm:cxn modelId="{051135FA-133B-7845-A01C-C57491F3C15B}" srcId="{29837A87-8D6E-774E-97FF-0A73CF912C4C}" destId="{EE521701-D5FE-ED40-8B05-6B49EE79586A}" srcOrd="1" destOrd="0" parTransId="{60138479-9674-AD40-8EBB-B8DD63B390FE}" sibTransId="{7E9ECDF6-4E76-EB45-954C-A5C4222F0336}"/>
    <dgm:cxn modelId="{177869FC-AC5B-104A-9DAD-F9CB660AB644}" type="presParOf" srcId="{A9D19229-BE83-F04F-95DF-5FDFD6C8C8DF}" destId="{B83E9896-ABCA-CB4D-B53D-E9CE2F0C7F89}" srcOrd="0" destOrd="0" presId="urn:microsoft.com/office/officeart/2005/8/layout/chevron2"/>
    <dgm:cxn modelId="{CD4950C5-E1C3-8148-9107-0006D4FC49BA}" type="presParOf" srcId="{B83E9896-ABCA-CB4D-B53D-E9CE2F0C7F89}" destId="{FC5F5693-CD88-E440-BD59-5207B7C4B01F}" srcOrd="0" destOrd="0" presId="urn:microsoft.com/office/officeart/2005/8/layout/chevron2"/>
    <dgm:cxn modelId="{C7EB5F9B-B4B3-8144-812F-B88584A512FD}" type="presParOf" srcId="{B83E9896-ABCA-CB4D-B53D-E9CE2F0C7F89}" destId="{8F577258-0736-844D-A783-BDEE751CE18D}" srcOrd="1" destOrd="0" presId="urn:microsoft.com/office/officeart/2005/8/layout/chevron2"/>
    <dgm:cxn modelId="{703DB146-FDB2-FD43-941F-89B8670E1657}" type="presParOf" srcId="{A9D19229-BE83-F04F-95DF-5FDFD6C8C8DF}" destId="{F6DD0A5B-CAD0-2447-8899-1F77E5CC8832}" srcOrd="1" destOrd="0" presId="urn:microsoft.com/office/officeart/2005/8/layout/chevron2"/>
    <dgm:cxn modelId="{7B0DAC87-E8F5-6F4D-9519-77B8D5784D6F}" type="presParOf" srcId="{A9D19229-BE83-F04F-95DF-5FDFD6C8C8DF}" destId="{1FBAE179-48FB-BA46-8C51-AD7778BCA9C6}" srcOrd="2" destOrd="0" presId="urn:microsoft.com/office/officeart/2005/8/layout/chevron2"/>
    <dgm:cxn modelId="{6E64D9F3-662A-434F-B6CA-1E97EBE9EDC7}" type="presParOf" srcId="{1FBAE179-48FB-BA46-8C51-AD7778BCA9C6}" destId="{B644539D-E90C-7946-8092-4A98BAB4FD02}" srcOrd="0" destOrd="0" presId="urn:microsoft.com/office/officeart/2005/8/layout/chevron2"/>
    <dgm:cxn modelId="{F28A4B8A-6121-234A-9BEA-4495C979D20E}" type="presParOf" srcId="{1FBAE179-48FB-BA46-8C51-AD7778BCA9C6}" destId="{54A15C74-C58B-6549-B2A9-C4140EBC5D29}" srcOrd="1" destOrd="0" presId="urn:microsoft.com/office/officeart/2005/8/layout/chevron2"/>
    <dgm:cxn modelId="{B06903F8-CBF1-AA47-9A4B-F55F23C0DDBA}" type="presParOf" srcId="{A9D19229-BE83-F04F-95DF-5FDFD6C8C8DF}" destId="{AB4F210C-0183-104E-964E-ECDF06E8267D}" srcOrd="3" destOrd="0" presId="urn:microsoft.com/office/officeart/2005/8/layout/chevron2"/>
    <dgm:cxn modelId="{608CBFD3-63E5-4F4A-880B-095CD35F173D}" type="presParOf" srcId="{A9D19229-BE83-F04F-95DF-5FDFD6C8C8DF}" destId="{4A42590C-DB4C-2344-88AE-92C69AD61989}" srcOrd="4" destOrd="0" presId="urn:microsoft.com/office/officeart/2005/8/layout/chevron2"/>
    <dgm:cxn modelId="{D4BAC0D2-25A6-DF49-82FD-B4A330FD7175}" type="presParOf" srcId="{4A42590C-DB4C-2344-88AE-92C69AD61989}" destId="{C81D3FC4-6D29-634B-90C8-84AD45276933}" srcOrd="0" destOrd="0" presId="urn:microsoft.com/office/officeart/2005/8/layout/chevron2"/>
    <dgm:cxn modelId="{A858F850-E37C-864F-BAC1-656C3FF282A6}" type="presParOf" srcId="{4A42590C-DB4C-2344-88AE-92C69AD61989}" destId="{8126BCEA-AD17-F64E-A292-CDD31EDB92DA}" srcOrd="1" destOrd="0" presId="urn:microsoft.com/office/officeart/2005/8/layout/chevron2"/>
    <dgm:cxn modelId="{2D1C78B5-7214-EE47-B79A-96AD6D2D9834}" type="presParOf" srcId="{A9D19229-BE83-F04F-95DF-5FDFD6C8C8DF}" destId="{D9703BAE-E566-0E48-A75B-C8DE3F80934D}" srcOrd="5" destOrd="0" presId="urn:microsoft.com/office/officeart/2005/8/layout/chevron2"/>
    <dgm:cxn modelId="{25FBF980-E821-2B47-A510-5A45E515AE2E}" type="presParOf" srcId="{A9D19229-BE83-F04F-95DF-5FDFD6C8C8DF}" destId="{174F5AC5-0969-8042-9E56-49A48803241A}" srcOrd="6" destOrd="0" presId="urn:microsoft.com/office/officeart/2005/8/layout/chevron2"/>
    <dgm:cxn modelId="{D57B765A-93D3-D14E-B0A2-1E82D65A100D}" type="presParOf" srcId="{174F5AC5-0969-8042-9E56-49A48803241A}" destId="{641D41A3-C251-5441-86F4-665BB24D9290}" srcOrd="0" destOrd="0" presId="urn:microsoft.com/office/officeart/2005/8/layout/chevron2"/>
    <dgm:cxn modelId="{63808D93-554A-D241-99E3-6C3A3CF7A094}" type="presParOf" srcId="{174F5AC5-0969-8042-9E56-49A48803241A}" destId="{8E21D1BB-378B-9E4C-BA8E-A3B71D9BA6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A8A48C-F801-4D0F-B83E-A87B98D5D605}" type="doc">
      <dgm:prSet loTypeId="urn:microsoft.com/office/officeart/2005/8/layout/pyramid2" loCatId="list" qsTypeId="urn:microsoft.com/office/officeart/2005/8/quickstyle/3d3" qsCatId="3D" csTypeId="urn:microsoft.com/office/officeart/2005/8/colors/accent0_3" csCatId="mainScheme" phldr="1"/>
      <dgm:spPr/>
    </dgm:pt>
    <dgm:pt modelId="{7CFB4739-70BF-4CAE-A3A1-E0250707F2E8}">
      <dgm:prSet phldrT="[Text]" custT="1"/>
      <dgm:spPr/>
      <dgm:t>
        <a:bodyPr/>
        <a:lstStyle/>
        <a:p>
          <a:r>
            <a:rPr lang="en-GB" sz="1400" b="1"/>
            <a:t>Rapid Reaction Skills</a:t>
          </a:r>
        </a:p>
        <a:p>
          <a:r>
            <a:rPr lang="en-GB" sz="1100"/>
            <a:t>For explosive encounters</a:t>
          </a:r>
        </a:p>
      </dgm:t>
    </dgm:pt>
    <dgm:pt modelId="{E91E4F44-FBD4-4E91-837E-4EFF5282F9A3}" type="parTrans" cxnId="{48BE0EB4-EC6C-4D2D-B6D3-13E658334065}">
      <dgm:prSet/>
      <dgm:spPr/>
      <dgm:t>
        <a:bodyPr/>
        <a:lstStyle/>
        <a:p>
          <a:endParaRPr lang="en-GB"/>
        </a:p>
      </dgm:t>
    </dgm:pt>
    <dgm:pt modelId="{4A7A86CE-91E4-4956-BECE-17843E3DA665}" type="sibTrans" cxnId="{48BE0EB4-EC6C-4D2D-B6D3-13E658334065}">
      <dgm:prSet/>
      <dgm:spPr/>
      <dgm:t>
        <a:bodyPr/>
        <a:lstStyle/>
        <a:p>
          <a:endParaRPr lang="en-GB"/>
        </a:p>
      </dgm:t>
    </dgm:pt>
    <dgm:pt modelId="{00D24FD0-EA26-4093-90D4-4CEC6C9F3FD5}">
      <dgm:prSet phldrT="[Text]" custT="1"/>
      <dgm:spPr/>
      <dgm:t>
        <a:bodyPr/>
        <a:lstStyle/>
        <a:p>
          <a:r>
            <a:rPr lang="en-GB" sz="1400" b="1"/>
            <a:t>De-escalating Skills</a:t>
          </a:r>
        </a:p>
        <a:p>
          <a:r>
            <a:rPr lang="en-GB" sz="1100"/>
            <a:t>For containing an already aggravated situation</a:t>
          </a:r>
        </a:p>
      </dgm:t>
    </dgm:pt>
    <dgm:pt modelId="{12929D8C-9A18-48B9-98C3-24169A0BB310}" type="parTrans" cxnId="{D342E8B7-792D-4F5D-B4CF-AEB0C01BE8DC}">
      <dgm:prSet/>
      <dgm:spPr/>
      <dgm:t>
        <a:bodyPr/>
        <a:lstStyle/>
        <a:p>
          <a:endParaRPr lang="en-GB"/>
        </a:p>
      </dgm:t>
    </dgm:pt>
    <dgm:pt modelId="{3F0CF668-A7CE-471C-8E6D-9A9FCB89FF2C}" type="sibTrans" cxnId="{D342E8B7-792D-4F5D-B4CF-AEB0C01BE8DC}">
      <dgm:prSet/>
      <dgm:spPr/>
      <dgm:t>
        <a:bodyPr/>
        <a:lstStyle/>
        <a:p>
          <a:endParaRPr lang="en-GB"/>
        </a:p>
      </dgm:t>
    </dgm:pt>
    <dgm:pt modelId="{09C9AD3C-B9D1-43CF-BF57-57C958B9BBC7}">
      <dgm:prSet phldrT="[Text]" custT="1"/>
      <dgm:spPr/>
      <dgm:t>
        <a:bodyPr/>
        <a:lstStyle/>
        <a:p>
          <a:r>
            <a:rPr lang="en-GB" sz="1400" b="1"/>
            <a:t>Defusing Skills</a:t>
          </a:r>
        </a:p>
        <a:p>
          <a:r>
            <a:rPr lang="en-GB" sz="1100"/>
            <a:t>For calming an agitated service user</a:t>
          </a:r>
        </a:p>
      </dgm:t>
    </dgm:pt>
    <dgm:pt modelId="{8F5FABC9-A844-4B53-AA06-3767FAEEA9DE}" type="parTrans" cxnId="{F9C8BD82-72CA-4A52-B014-4333F8C9FABA}">
      <dgm:prSet/>
      <dgm:spPr/>
      <dgm:t>
        <a:bodyPr/>
        <a:lstStyle/>
        <a:p>
          <a:endParaRPr lang="en-GB"/>
        </a:p>
      </dgm:t>
    </dgm:pt>
    <dgm:pt modelId="{5DA90638-5A1E-4D1B-8EEE-9754C1473237}" type="sibTrans" cxnId="{F9C8BD82-72CA-4A52-B014-4333F8C9FABA}">
      <dgm:prSet/>
      <dgm:spPr/>
      <dgm:t>
        <a:bodyPr/>
        <a:lstStyle/>
        <a:p>
          <a:endParaRPr lang="en-GB"/>
        </a:p>
      </dgm:t>
    </dgm:pt>
    <dgm:pt modelId="{31EA15B0-B095-4BBB-9A20-C991CE5FE12E}" type="pres">
      <dgm:prSet presAssocID="{CDA8A48C-F801-4D0F-B83E-A87B98D5D605}" presName="compositeShape" presStyleCnt="0">
        <dgm:presLayoutVars>
          <dgm:dir/>
          <dgm:resizeHandles/>
        </dgm:presLayoutVars>
      </dgm:prSet>
      <dgm:spPr/>
    </dgm:pt>
    <dgm:pt modelId="{A1248A38-BDD4-4628-AAF1-109FC6D8BC19}" type="pres">
      <dgm:prSet presAssocID="{CDA8A48C-F801-4D0F-B83E-A87B98D5D605}" presName="pyramid" presStyleLbl="node1" presStyleIdx="0" presStyleCnt="1" custLinFactNeighborX="20312" custLinFactNeighborY="666"/>
      <dgm:spPr/>
    </dgm:pt>
    <dgm:pt modelId="{C9C7E120-EFCF-4F3F-831B-0E5D0D1C21FD}" type="pres">
      <dgm:prSet presAssocID="{CDA8A48C-F801-4D0F-B83E-A87B98D5D605}" presName="theList" presStyleCnt="0"/>
      <dgm:spPr/>
    </dgm:pt>
    <dgm:pt modelId="{BDC3D43D-DB49-4600-BF48-AEB8BEB813BF}" type="pres">
      <dgm:prSet presAssocID="{7CFB4739-70BF-4CAE-A3A1-E0250707F2E8}" presName="aNode" presStyleLbl="fgAcc1" presStyleIdx="0" presStyleCnt="3">
        <dgm:presLayoutVars>
          <dgm:bulletEnabled val="1"/>
        </dgm:presLayoutVars>
      </dgm:prSet>
      <dgm:spPr/>
    </dgm:pt>
    <dgm:pt modelId="{927DAB01-B6A6-4933-8F5B-E46F5DBF3A6C}" type="pres">
      <dgm:prSet presAssocID="{7CFB4739-70BF-4CAE-A3A1-E0250707F2E8}" presName="aSpace" presStyleCnt="0"/>
      <dgm:spPr/>
    </dgm:pt>
    <dgm:pt modelId="{01E1BDF4-FD69-4BA8-A34C-DF0B57D6FBC8}" type="pres">
      <dgm:prSet presAssocID="{00D24FD0-EA26-4093-90D4-4CEC6C9F3FD5}" presName="aNode" presStyleLbl="fgAcc1" presStyleIdx="1" presStyleCnt="3">
        <dgm:presLayoutVars>
          <dgm:bulletEnabled val="1"/>
        </dgm:presLayoutVars>
      </dgm:prSet>
      <dgm:spPr/>
    </dgm:pt>
    <dgm:pt modelId="{3C0963CE-B30D-4826-96DB-7CE9F83588AB}" type="pres">
      <dgm:prSet presAssocID="{00D24FD0-EA26-4093-90D4-4CEC6C9F3FD5}" presName="aSpace" presStyleCnt="0"/>
      <dgm:spPr/>
    </dgm:pt>
    <dgm:pt modelId="{A278854B-27B9-4FF1-9ADC-DB9E31FF22B6}" type="pres">
      <dgm:prSet presAssocID="{09C9AD3C-B9D1-43CF-BF57-57C958B9BBC7}" presName="aNode" presStyleLbl="fgAcc1" presStyleIdx="2" presStyleCnt="3">
        <dgm:presLayoutVars>
          <dgm:bulletEnabled val="1"/>
        </dgm:presLayoutVars>
      </dgm:prSet>
      <dgm:spPr/>
    </dgm:pt>
    <dgm:pt modelId="{D24EF3B7-2C1C-4C18-9793-8D63809753BF}" type="pres">
      <dgm:prSet presAssocID="{09C9AD3C-B9D1-43CF-BF57-57C958B9BBC7}" presName="aSpace" presStyleCnt="0"/>
      <dgm:spPr/>
    </dgm:pt>
  </dgm:ptLst>
  <dgm:cxnLst>
    <dgm:cxn modelId="{CFC6EB55-947B-4C92-830C-3F8DF4FA8EE9}" type="presOf" srcId="{09C9AD3C-B9D1-43CF-BF57-57C958B9BBC7}" destId="{A278854B-27B9-4FF1-9ADC-DB9E31FF22B6}" srcOrd="0" destOrd="0" presId="urn:microsoft.com/office/officeart/2005/8/layout/pyramid2"/>
    <dgm:cxn modelId="{F9C8BD82-72CA-4A52-B014-4333F8C9FABA}" srcId="{CDA8A48C-F801-4D0F-B83E-A87B98D5D605}" destId="{09C9AD3C-B9D1-43CF-BF57-57C958B9BBC7}" srcOrd="2" destOrd="0" parTransId="{8F5FABC9-A844-4B53-AA06-3767FAEEA9DE}" sibTransId="{5DA90638-5A1E-4D1B-8EEE-9754C1473237}"/>
    <dgm:cxn modelId="{F8C8BC8C-5E95-459A-A405-BBA11D897E3A}" type="presOf" srcId="{7CFB4739-70BF-4CAE-A3A1-E0250707F2E8}" destId="{BDC3D43D-DB49-4600-BF48-AEB8BEB813BF}" srcOrd="0" destOrd="0" presId="urn:microsoft.com/office/officeart/2005/8/layout/pyramid2"/>
    <dgm:cxn modelId="{F5484CAC-CA02-40B9-81E3-81BDB8060632}" type="presOf" srcId="{00D24FD0-EA26-4093-90D4-4CEC6C9F3FD5}" destId="{01E1BDF4-FD69-4BA8-A34C-DF0B57D6FBC8}" srcOrd="0" destOrd="0" presId="urn:microsoft.com/office/officeart/2005/8/layout/pyramid2"/>
    <dgm:cxn modelId="{48BE0EB4-EC6C-4D2D-B6D3-13E658334065}" srcId="{CDA8A48C-F801-4D0F-B83E-A87B98D5D605}" destId="{7CFB4739-70BF-4CAE-A3A1-E0250707F2E8}" srcOrd="0" destOrd="0" parTransId="{E91E4F44-FBD4-4E91-837E-4EFF5282F9A3}" sibTransId="{4A7A86CE-91E4-4956-BECE-17843E3DA665}"/>
    <dgm:cxn modelId="{D342E8B7-792D-4F5D-B4CF-AEB0C01BE8DC}" srcId="{CDA8A48C-F801-4D0F-B83E-A87B98D5D605}" destId="{00D24FD0-EA26-4093-90D4-4CEC6C9F3FD5}" srcOrd="1" destOrd="0" parTransId="{12929D8C-9A18-48B9-98C3-24169A0BB310}" sibTransId="{3F0CF668-A7CE-471C-8E6D-9A9FCB89FF2C}"/>
    <dgm:cxn modelId="{A32513E8-4145-4202-BD92-F1AD11717E08}" type="presOf" srcId="{CDA8A48C-F801-4D0F-B83E-A87B98D5D605}" destId="{31EA15B0-B095-4BBB-9A20-C991CE5FE12E}" srcOrd="0" destOrd="0" presId="urn:microsoft.com/office/officeart/2005/8/layout/pyramid2"/>
    <dgm:cxn modelId="{F9CA64C9-FD49-40C6-9348-3FE5888CDE25}" type="presParOf" srcId="{31EA15B0-B095-4BBB-9A20-C991CE5FE12E}" destId="{A1248A38-BDD4-4628-AAF1-109FC6D8BC19}" srcOrd="0" destOrd="0" presId="urn:microsoft.com/office/officeart/2005/8/layout/pyramid2"/>
    <dgm:cxn modelId="{CE582EA5-7B05-4F01-8C10-A1D383D69CE4}" type="presParOf" srcId="{31EA15B0-B095-4BBB-9A20-C991CE5FE12E}" destId="{C9C7E120-EFCF-4F3F-831B-0E5D0D1C21FD}" srcOrd="1" destOrd="0" presId="urn:microsoft.com/office/officeart/2005/8/layout/pyramid2"/>
    <dgm:cxn modelId="{71C3D5F9-5F23-4F5C-8B44-67101AC8651C}" type="presParOf" srcId="{C9C7E120-EFCF-4F3F-831B-0E5D0D1C21FD}" destId="{BDC3D43D-DB49-4600-BF48-AEB8BEB813BF}" srcOrd="0" destOrd="0" presId="urn:microsoft.com/office/officeart/2005/8/layout/pyramid2"/>
    <dgm:cxn modelId="{D6114FEC-E50B-41B7-91CF-03E922114069}" type="presParOf" srcId="{C9C7E120-EFCF-4F3F-831B-0E5D0D1C21FD}" destId="{927DAB01-B6A6-4933-8F5B-E46F5DBF3A6C}" srcOrd="1" destOrd="0" presId="urn:microsoft.com/office/officeart/2005/8/layout/pyramid2"/>
    <dgm:cxn modelId="{B4A05249-86B6-46C6-80E0-416D907421C4}" type="presParOf" srcId="{C9C7E120-EFCF-4F3F-831B-0E5D0D1C21FD}" destId="{01E1BDF4-FD69-4BA8-A34C-DF0B57D6FBC8}" srcOrd="2" destOrd="0" presId="urn:microsoft.com/office/officeart/2005/8/layout/pyramid2"/>
    <dgm:cxn modelId="{493B3CF6-D1E1-46F9-B2C1-21C5C4F3BDA2}" type="presParOf" srcId="{C9C7E120-EFCF-4F3F-831B-0E5D0D1C21FD}" destId="{3C0963CE-B30D-4826-96DB-7CE9F83588AB}" srcOrd="3" destOrd="0" presId="urn:microsoft.com/office/officeart/2005/8/layout/pyramid2"/>
    <dgm:cxn modelId="{01768E73-FFC8-410A-90B5-1798EFEF9A7D}" type="presParOf" srcId="{C9C7E120-EFCF-4F3F-831B-0E5D0D1C21FD}" destId="{A278854B-27B9-4FF1-9ADC-DB9E31FF22B6}" srcOrd="4" destOrd="0" presId="urn:microsoft.com/office/officeart/2005/8/layout/pyramid2"/>
    <dgm:cxn modelId="{20B89D36-DED8-4E9C-9F53-9287B84EC1C3}" type="presParOf" srcId="{C9C7E120-EFCF-4F3F-831B-0E5D0D1C21FD}" destId="{D24EF3B7-2C1C-4C18-9793-8D63809753B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5428D-A117-1947-A5CC-95175C8B57B0}" type="doc">
      <dgm:prSet loTypeId="urn:microsoft.com/office/officeart/2005/8/layout/venn1" loCatId="" qsTypeId="urn:microsoft.com/office/officeart/2005/8/quickstyle/3d2" qsCatId="3D" csTypeId="urn:microsoft.com/office/officeart/2005/8/colors/colorful4" csCatId="colorful" phldr="1"/>
      <dgm:spPr/>
    </dgm:pt>
    <dgm:pt modelId="{DEB91BDA-D506-0249-AE67-CA1F7D96DC30}">
      <dgm:prSet phldrT="[Text]"/>
      <dgm:spPr/>
      <dgm:t>
        <a:bodyPr/>
        <a:lstStyle/>
        <a:p>
          <a:r>
            <a:rPr lang="en-GB" dirty="0"/>
            <a:t>History of Violence</a:t>
          </a:r>
        </a:p>
      </dgm:t>
    </dgm:pt>
    <dgm:pt modelId="{4C25550D-ACC9-F340-B75B-BF08285634E6}" type="parTrans" cxnId="{7EDE07CB-C7EE-384F-862A-CC5B396D3365}">
      <dgm:prSet/>
      <dgm:spPr/>
      <dgm:t>
        <a:bodyPr/>
        <a:lstStyle/>
        <a:p>
          <a:endParaRPr lang="en-GB"/>
        </a:p>
      </dgm:t>
    </dgm:pt>
    <dgm:pt modelId="{8C1AE540-760B-6C40-8917-51FC4E3F5126}" type="sibTrans" cxnId="{7EDE07CB-C7EE-384F-862A-CC5B396D3365}">
      <dgm:prSet/>
      <dgm:spPr/>
      <dgm:t>
        <a:bodyPr/>
        <a:lstStyle/>
        <a:p>
          <a:endParaRPr lang="en-GB"/>
        </a:p>
      </dgm:t>
    </dgm:pt>
    <dgm:pt modelId="{F48492DB-0E19-BE47-ACD1-DD0DAAD21B23}">
      <dgm:prSet phldrT="[Text]"/>
      <dgm:spPr/>
      <dgm:t>
        <a:bodyPr/>
        <a:lstStyle/>
        <a:p>
          <a:r>
            <a:rPr lang="en-GB" dirty="0"/>
            <a:t>Significant Stress</a:t>
          </a:r>
        </a:p>
      </dgm:t>
    </dgm:pt>
    <dgm:pt modelId="{A00E7244-6928-544B-B8A8-CA6815E30C70}" type="parTrans" cxnId="{9E0BDC3B-74F4-BC41-B50A-66520FE3B46C}">
      <dgm:prSet/>
      <dgm:spPr/>
      <dgm:t>
        <a:bodyPr/>
        <a:lstStyle/>
        <a:p>
          <a:endParaRPr lang="en-GB"/>
        </a:p>
      </dgm:t>
    </dgm:pt>
    <dgm:pt modelId="{038B2A7C-B4A9-364D-A2DE-7FB7281E377F}" type="sibTrans" cxnId="{9E0BDC3B-74F4-BC41-B50A-66520FE3B46C}">
      <dgm:prSet/>
      <dgm:spPr/>
      <dgm:t>
        <a:bodyPr/>
        <a:lstStyle/>
        <a:p>
          <a:endParaRPr lang="en-GB"/>
        </a:p>
      </dgm:t>
    </dgm:pt>
    <dgm:pt modelId="{6BDD4BEF-7A4F-C844-AE31-E8673C26F1CB}">
      <dgm:prSet phldrT="[Text]"/>
      <dgm:spPr/>
      <dgm:t>
        <a:bodyPr/>
        <a:lstStyle/>
        <a:p>
          <a:r>
            <a:rPr lang="en-GB" dirty="0"/>
            <a:t>Changed Circumstances</a:t>
          </a:r>
        </a:p>
      </dgm:t>
    </dgm:pt>
    <dgm:pt modelId="{AECFD4F2-50BD-DE41-BC49-0E3E56D8FB5A}" type="parTrans" cxnId="{E1E310F9-2E68-F140-A0FD-29FE93B5DF10}">
      <dgm:prSet/>
      <dgm:spPr/>
      <dgm:t>
        <a:bodyPr/>
        <a:lstStyle/>
        <a:p>
          <a:endParaRPr lang="en-GB"/>
        </a:p>
      </dgm:t>
    </dgm:pt>
    <dgm:pt modelId="{71C1C5B1-D97C-7648-B799-CA82F2618C9E}" type="sibTrans" cxnId="{E1E310F9-2E68-F140-A0FD-29FE93B5DF10}">
      <dgm:prSet/>
      <dgm:spPr/>
      <dgm:t>
        <a:bodyPr/>
        <a:lstStyle/>
        <a:p>
          <a:endParaRPr lang="en-GB"/>
        </a:p>
      </dgm:t>
    </dgm:pt>
    <dgm:pt modelId="{CAD6BEB6-C191-3C41-B4F2-33E9732A248F}" type="pres">
      <dgm:prSet presAssocID="{D5B5428D-A117-1947-A5CC-95175C8B57B0}" presName="compositeShape" presStyleCnt="0">
        <dgm:presLayoutVars>
          <dgm:chMax val="7"/>
          <dgm:dir/>
          <dgm:resizeHandles val="exact"/>
        </dgm:presLayoutVars>
      </dgm:prSet>
      <dgm:spPr/>
    </dgm:pt>
    <dgm:pt modelId="{D9AAD7B7-1BCA-9D4A-BE27-1E99DBC2FCB2}" type="pres">
      <dgm:prSet presAssocID="{DEB91BDA-D506-0249-AE67-CA1F7D96DC30}" presName="circ1" presStyleLbl="vennNode1" presStyleIdx="0" presStyleCnt="3"/>
      <dgm:spPr/>
    </dgm:pt>
    <dgm:pt modelId="{3513EDB9-7776-014D-BE76-48AA95D6D6AB}" type="pres">
      <dgm:prSet presAssocID="{DEB91BDA-D506-0249-AE67-CA1F7D96DC30}" presName="circ1Tx" presStyleLbl="revTx" presStyleIdx="0" presStyleCnt="0">
        <dgm:presLayoutVars>
          <dgm:chMax val="0"/>
          <dgm:chPref val="0"/>
          <dgm:bulletEnabled val="1"/>
        </dgm:presLayoutVars>
      </dgm:prSet>
      <dgm:spPr/>
    </dgm:pt>
    <dgm:pt modelId="{D3149C51-0F2B-A14F-92A6-D52DC3E8B76F}" type="pres">
      <dgm:prSet presAssocID="{F48492DB-0E19-BE47-ACD1-DD0DAAD21B23}" presName="circ2" presStyleLbl="vennNode1" presStyleIdx="1" presStyleCnt="3"/>
      <dgm:spPr/>
    </dgm:pt>
    <dgm:pt modelId="{E8B87AD5-388A-4345-B4EB-B321D63A5E5E}" type="pres">
      <dgm:prSet presAssocID="{F48492DB-0E19-BE47-ACD1-DD0DAAD21B23}" presName="circ2Tx" presStyleLbl="revTx" presStyleIdx="0" presStyleCnt="0">
        <dgm:presLayoutVars>
          <dgm:chMax val="0"/>
          <dgm:chPref val="0"/>
          <dgm:bulletEnabled val="1"/>
        </dgm:presLayoutVars>
      </dgm:prSet>
      <dgm:spPr/>
    </dgm:pt>
    <dgm:pt modelId="{0F2F22D1-25EF-F249-BE13-3586F27AB7BE}" type="pres">
      <dgm:prSet presAssocID="{6BDD4BEF-7A4F-C844-AE31-E8673C26F1CB}" presName="circ3" presStyleLbl="vennNode1" presStyleIdx="2" presStyleCnt="3"/>
      <dgm:spPr/>
    </dgm:pt>
    <dgm:pt modelId="{C48DD720-1E63-EB42-8D19-46E4C43DCA39}" type="pres">
      <dgm:prSet presAssocID="{6BDD4BEF-7A4F-C844-AE31-E8673C26F1CB}" presName="circ3Tx" presStyleLbl="revTx" presStyleIdx="0" presStyleCnt="0">
        <dgm:presLayoutVars>
          <dgm:chMax val="0"/>
          <dgm:chPref val="0"/>
          <dgm:bulletEnabled val="1"/>
        </dgm:presLayoutVars>
      </dgm:prSet>
      <dgm:spPr/>
    </dgm:pt>
  </dgm:ptLst>
  <dgm:cxnLst>
    <dgm:cxn modelId="{9E0BDC3B-74F4-BC41-B50A-66520FE3B46C}" srcId="{D5B5428D-A117-1947-A5CC-95175C8B57B0}" destId="{F48492DB-0E19-BE47-ACD1-DD0DAAD21B23}" srcOrd="1" destOrd="0" parTransId="{A00E7244-6928-544B-B8A8-CA6815E30C70}" sibTransId="{038B2A7C-B4A9-364D-A2DE-7FB7281E377F}"/>
    <dgm:cxn modelId="{63E3F342-8BB1-FA4F-BA09-1B46E2864BB6}" type="presOf" srcId="{DEB91BDA-D506-0249-AE67-CA1F7D96DC30}" destId="{3513EDB9-7776-014D-BE76-48AA95D6D6AB}" srcOrd="1" destOrd="0" presId="urn:microsoft.com/office/officeart/2005/8/layout/venn1"/>
    <dgm:cxn modelId="{E89BFA52-79B4-354D-B383-14F3581C6BC8}" type="presOf" srcId="{6BDD4BEF-7A4F-C844-AE31-E8673C26F1CB}" destId="{C48DD720-1E63-EB42-8D19-46E4C43DCA39}" srcOrd="1" destOrd="0" presId="urn:microsoft.com/office/officeart/2005/8/layout/venn1"/>
    <dgm:cxn modelId="{C5410D67-9DF7-524D-9CEF-369ECD6D49D7}" type="presOf" srcId="{F48492DB-0E19-BE47-ACD1-DD0DAAD21B23}" destId="{D3149C51-0F2B-A14F-92A6-D52DC3E8B76F}" srcOrd="0" destOrd="0" presId="urn:microsoft.com/office/officeart/2005/8/layout/venn1"/>
    <dgm:cxn modelId="{13F95D9B-0D10-EE46-BCC6-76495DD765B5}" type="presOf" srcId="{DEB91BDA-D506-0249-AE67-CA1F7D96DC30}" destId="{D9AAD7B7-1BCA-9D4A-BE27-1E99DBC2FCB2}" srcOrd="0" destOrd="0" presId="urn:microsoft.com/office/officeart/2005/8/layout/venn1"/>
    <dgm:cxn modelId="{7EDE07CB-C7EE-384F-862A-CC5B396D3365}" srcId="{D5B5428D-A117-1947-A5CC-95175C8B57B0}" destId="{DEB91BDA-D506-0249-AE67-CA1F7D96DC30}" srcOrd="0" destOrd="0" parTransId="{4C25550D-ACC9-F340-B75B-BF08285634E6}" sibTransId="{8C1AE540-760B-6C40-8917-51FC4E3F5126}"/>
    <dgm:cxn modelId="{EF998DD2-6FA5-3C4D-A874-8B1288C4A955}" type="presOf" srcId="{D5B5428D-A117-1947-A5CC-95175C8B57B0}" destId="{CAD6BEB6-C191-3C41-B4F2-33E9732A248F}" srcOrd="0" destOrd="0" presId="urn:microsoft.com/office/officeart/2005/8/layout/venn1"/>
    <dgm:cxn modelId="{A0992FDE-BA9D-F043-89DD-43A63872F453}" type="presOf" srcId="{6BDD4BEF-7A4F-C844-AE31-E8673C26F1CB}" destId="{0F2F22D1-25EF-F249-BE13-3586F27AB7BE}" srcOrd="0" destOrd="0" presId="urn:microsoft.com/office/officeart/2005/8/layout/venn1"/>
    <dgm:cxn modelId="{6256FCDE-9049-CD4A-8901-A5CC8CB15F5C}" type="presOf" srcId="{F48492DB-0E19-BE47-ACD1-DD0DAAD21B23}" destId="{E8B87AD5-388A-4345-B4EB-B321D63A5E5E}" srcOrd="1" destOrd="0" presId="urn:microsoft.com/office/officeart/2005/8/layout/venn1"/>
    <dgm:cxn modelId="{E1E310F9-2E68-F140-A0FD-29FE93B5DF10}" srcId="{D5B5428D-A117-1947-A5CC-95175C8B57B0}" destId="{6BDD4BEF-7A4F-C844-AE31-E8673C26F1CB}" srcOrd="2" destOrd="0" parTransId="{AECFD4F2-50BD-DE41-BC49-0E3E56D8FB5A}" sibTransId="{71C1C5B1-D97C-7648-B799-CA82F2618C9E}"/>
    <dgm:cxn modelId="{2987F55B-08AA-AC4B-B394-02E5218C665A}" type="presParOf" srcId="{CAD6BEB6-C191-3C41-B4F2-33E9732A248F}" destId="{D9AAD7B7-1BCA-9D4A-BE27-1E99DBC2FCB2}" srcOrd="0" destOrd="0" presId="urn:microsoft.com/office/officeart/2005/8/layout/venn1"/>
    <dgm:cxn modelId="{5DB18A5E-3934-6C43-BACD-2020B87F2C09}" type="presParOf" srcId="{CAD6BEB6-C191-3C41-B4F2-33E9732A248F}" destId="{3513EDB9-7776-014D-BE76-48AA95D6D6AB}" srcOrd="1" destOrd="0" presId="urn:microsoft.com/office/officeart/2005/8/layout/venn1"/>
    <dgm:cxn modelId="{FAC61803-BD67-E345-9967-7B5D201D6914}" type="presParOf" srcId="{CAD6BEB6-C191-3C41-B4F2-33E9732A248F}" destId="{D3149C51-0F2B-A14F-92A6-D52DC3E8B76F}" srcOrd="2" destOrd="0" presId="urn:microsoft.com/office/officeart/2005/8/layout/venn1"/>
    <dgm:cxn modelId="{54FC662E-B98A-514B-AC14-F615D84E6A09}" type="presParOf" srcId="{CAD6BEB6-C191-3C41-B4F2-33E9732A248F}" destId="{E8B87AD5-388A-4345-B4EB-B321D63A5E5E}" srcOrd="3" destOrd="0" presId="urn:microsoft.com/office/officeart/2005/8/layout/venn1"/>
    <dgm:cxn modelId="{DC738043-DAA4-CF40-929B-4BA169B526AB}" type="presParOf" srcId="{CAD6BEB6-C191-3C41-B4F2-33E9732A248F}" destId="{0F2F22D1-25EF-F249-BE13-3586F27AB7BE}" srcOrd="4" destOrd="0" presId="urn:microsoft.com/office/officeart/2005/8/layout/venn1"/>
    <dgm:cxn modelId="{8FBE57AB-299E-064C-B035-38F6012A8676}" type="presParOf" srcId="{CAD6BEB6-C191-3C41-B4F2-33E9732A248F}" destId="{C48DD720-1E63-EB42-8D19-46E4C43DCA3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B953AF-DE18-4F3B-BE14-A890FD6B4B34}" type="doc">
      <dgm:prSet loTypeId="urn:microsoft.com/office/officeart/2005/8/layout/chevron2" loCatId="process" qsTypeId="urn:microsoft.com/office/officeart/2005/8/quickstyle/simple4" qsCatId="simple" csTypeId="urn:microsoft.com/office/officeart/2005/8/colors/accent2_1" csCatId="accent2" phldr="1"/>
      <dgm:spPr>
        <a:scene3d>
          <a:camera prst="orthographicFront">
            <a:rot lat="0" lon="0" rev="0"/>
          </a:camera>
          <a:lightRig rig="balanced" dir="t">
            <a:rot lat="0" lon="0" rev="8700000"/>
          </a:lightRig>
        </a:scene3d>
      </dgm:spPr>
      <dgm:t>
        <a:bodyPr/>
        <a:lstStyle/>
        <a:p>
          <a:endParaRPr lang="en-GB"/>
        </a:p>
      </dgm:t>
    </dgm:pt>
    <dgm:pt modelId="{ED4B32B1-A211-494E-9933-D4A79948978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Prepare </a:t>
          </a:r>
        </a:p>
        <a:p>
          <a:r>
            <a:rPr lang="en-GB"/>
            <a:t>Environment</a:t>
          </a:r>
        </a:p>
      </dgm:t>
    </dgm:pt>
    <dgm:pt modelId="{84BBEA00-ED82-43A6-B8B3-7C70F053FE74}" type="parTrans" cxnId="{AD3243F6-1F09-41C6-9BDF-7A34A5AD4031}">
      <dgm:prSet/>
      <dgm:spPr/>
      <dgm:t>
        <a:bodyPr/>
        <a:lstStyle/>
        <a:p>
          <a:endParaRPr lang="en-GB"/>
        </a:p>
      </dgm:t>
    </dgm:pt>
    <dgm:pt modelId="{D222AA0B-C66B-4552-BD27-8D3E1F75969C}" type="sibTrans" cxnId="{AD3243F6-1F09-41C6-9BDF-7A34A5AD4031}">
      <dgm:prSet/>
      <dgm:spPr/>
      <dgm:t>
        <a:bodyPr/>
        <a:lstStyle/>
        <a:p>
          <a:endParaRPr lang="en-GB"/>
        </a:p>
      </dgm:t>
    </dgm:pt>
    <dgm:pt modelId="{463749DF-AF3C-461F-BF16-6C4C90F853BD}">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Assertively clear area of bystanders</a:t>
          </a:r>
        </a:p>
      </dgm:t>
    </dgm:pt>
    <dgm:pt modelId="{DA19FF81-DDF6-479C-8F24-7B07376D2CAD}" type="parTrans" cxnId="{3DF0B932-B1CA-461D-B975-77AB3C9D3C85}">
      <dgm:prSet/>
      <dgm:spPr/>
      <dgm:t>
        <a:bodyPr/>
        <a:lstStyle/>
        <a:p>
          <a:endParaRPr lang="en-GB"/>
        </a:p>
      </dgm:t>
    </dgm:pt>
    <dgm:pt modelId="{776EBD91-4D01-4461-B095-1403A44FC976}" type="sibTrans" cxnId="{3DF0B932-B1CA-461D-B975-77AB3C9D3C85}">
      <dgm:prSet/>
      <dgm:spPr/>
      <dgm:t>
        <a:bodyPr/>
        <a:lstStyle/>
        <a:p>
          <a:endParaRPr lang="en-GB"/>
        </a:p>
      </dgm:t>
    </dgm:pt>
    <dgm:pt modelId="{82765982-40F6-4D33-9F3D-18E659B0B496}">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Reduce stimulation</a:t>
          </a:r>
        </a:p>
      </dgm:t>
    </dgm:pt>
    <dgm:pt modelId="{DFD77B51-494C-4F86-989B-08388BECD386}" type="parTrans" cxnId="{A3885440-DFA0-4251-8B5A-C80041BF5E13}">
      <dgm:prSet/>
      <dgm:spPr/>
      <dgm:t>
        <a:bodyPr/>
        <a:lstStyle/>
        <a:p>
          <a:endParaRPr lang="en-GB"/>
        </a:p>
      </dgm:t>
    </dgm:pt>
    <dgm:pt modelId="{25AED714-7B51-4C81-9951-A327715ADB1D}" type="sibTrans" cxnId="{A3885440-DFA0-4251-8B5A-C80041BF5E13}">
      <dgm:prSet/>
      <dgm:spPr/>
      <dgm:t>
        <a:bodyPr/>
        <a:lstStyle/>
        <a:p>
          <a:endParaRPr lang="en-GB"/>
        </a:p>
      </dgm:t>
    </dgm:pt>
    <dgm:pt modelId="{4E8F9BCB-BEB3-41B3-B7F4-66DF79EEF2C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Engage</a:t>
          </a:r>
        </a:p>
      </dgm:t>
    </dgm:pt>
    <dgm:pt modelId="{763ED6BE-0D5F-4864-AFE0-65D0B38486F4}" type="parTrans" cxnId="{8EFD88B3-8F14-4619-9FC5-4449920559D8}">
      <dgm:prSet/>
      <dgm:spPr/>
      <dgm:t>
        <a:bodyPr/>
        <a:lstStyle/>
        <a:p>
          <a:endParaRPr lang="en-GB"/>
        </a:p>
      </dgm:t>
    </dgm:pt>
    <dgm:pt modelId="{F8AC83D4-B5F0-4C6B-AB3D-2451EDE9E85F}" type="sibTrans" cxnId="{8EFD88B3-8F14-4619-9FC5-4449920559D8}">
      <dgm:prSet/>
      <dgm:spPr/>
      <dgm:t>
        <a:bodyPr/>
        <a:lstStyle/>
        <a:p>
          <a:endParaRPr lang="en-GB"/>
        </a:p>
      </dgm:t>
    </dgm:pt>
    <dgm:pt modelId="{AADC5383-D2AF-4DF4-94CD-3DC473B534F3}">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Gain attention and make oneself the focus</a:t>
          </a:r>
        </a:p>
      </dgm:t>
    </dgm:pt>
    <dgm:pt modelId="{2E67C168-6849-4EEE-B921-BE5A01F63043}" type="parTrans" cxnId="{BE705B7E-DDF0-44B7-A5AD-48DFAD27B9AB}">
      <dgm:prSet/>
      <dgm:spPr/>
      <dgm:t>
        <a:bodyPr/>
        <a:lstStyle/>
        <a:p>
          <a:endParaRPr lang="en-GB"/>
        </a:p>
      </dgm:t>
    </dgm:pt>
    <dgm:pt modelId="{DCC5B1D0-162D-4B67-BCE8-0CDACA49C39C}" type="sibTrans" cxnId="{BE705B7E-DDF0-44B7-A5AD-48DFAD27B9AB}">
      <dgm:prSet/>
      <dgm:spPr/>
      <dgm:t>
        <a:bodyPr/>
        <a:lstStyle/>
        <a:p>
          <a:endParaRPr lang="en-GB"/>
        </a:p>
      </dgm:t>
    </dgm:pt>
    <dgm:pt modelId="{5F711EAD-D28C-4392-A116-47A0EF0A84A0}">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Talk loudly to interfere with processing of command and persecutory hallucinations</a:t>
          </a:r>
        </a:p>
      </dgm:t>
    </dgm:pt>
    <dgm:pt modelId="{32729A46-9AD0-4E57-879B-4A08651FD13C}" type="parTrans" cxnId="{CBC3CC21-7228-4A54-BDD5-DA368342278B}">
      <dgm:prSet/>
      <dgm:spPr/>
      <dgm:t>
        <a:bodyPr/>
        <a:lstStyle/>
        <a:p>
          <a:endParaRPr lang="en-GB"/>
        </a:p>
      </dgm:t>
    </dgm:pt>
    <dgm:pt modelId="{628E1FA1-77D7-4535-A7AC-BD8E9E2A1767}" type="sibTrans" cxnId="{CBC3CC21-7228-4A54-BDD5-DA368342278B}">
      <dgm:prSet/>
      <dgm:spPr/>
      <dgm:t>
        <a:bodyPr/>
        <a:lstStyle/>
        <a:p>
          <a:endParaRPr lang="en-GB"/>
        </a:p>
      </dgm:t>
    </dgm:pt>
    <dgm:pt modelId="{F4D67387-AC30-434B-A873-4B1B430E9E7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Reduce Confusion</a:t>
          </a:r>
        </a:p>
      </dgm:t>
    </dgm:pt>
    <dgm:pt modelId="{DA111D3F-A328-46BD-8ECD-67BD1D62728B}" type="parTrans" cxnId="{7B435AAC-6A8A-47C5-8AEC-A068761CDFE6}">
      <dgm:prSet/>
      <dgm:spPr/>
      <dgm:t>
        <a:bodyPr/>
        <a:lstStyle/>
        <a:p>
          <a:endParaRPr lang="en-GB"/>
        </a:p>
      </dgm:t>
    </dgm:pt>
    <dgm:pt modelId="{0AE527F9-EEF6-44E9-8DA6-3EB9086D3091}" type="sibTrans" cxnId="{7B435AAC-6A8A-47C5-8AEC-A068761CDFE6}">
      <dgm:prSet/>
      <dgm:spPr/>
      <dgm:t>
        <a:bodyPr/>
        <a:lstStyle/>
        <a:p>
          <a:endParaRPr lang="en-GB"/>
        </a:p>
      </dgm:t>
    </dgm:pt>
    <dgm:pt modelId="{7DC8856A-AA0D-49FA-B6C8-DB81FDAD84CA}">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Offer your name, role and the current location</a:t>
          </a:r>
        </a:p>
      </dgm:t>
    </dgm:pt>
    <dgm:pt modelId="{F7207FEA-EDBC-4B98-A6D8-57499FDFC26D}" type="parTrans" cxnId="{4A82EA77-18D9-4E6B-A529-3D2954D06251}">
      <dgm:prSet/>
      <dgm:spPr/>
      <dgm:t>
        <a:bodyPr/>
        <a:lstStyle/>
        <a:p>
          <a:endParaRPr lang="en-GB"/>
        </a:p>
      </dgm:t>
    </dgm:pt>
    <dgm:pt modelId="{8E2C5193-90D0-4027-BA99-84ADC6108196}" type="sibTrans" cxnId="{4A82EA77-18D9-4E6B-A529-3D2954D06251}">
      <dgm:prSet/>
      <dgm:spPr/>
      <dgm:t>
        <a:bodyPr/>
        <a:lstStyle/>
        <a:p>
          <a:endParaRPr lang="en-GB"/>
        </a:p>
      </dgm:t>
    </dgm:pt>
    <dgm:pt modelId="{A03943CB-AD7F-476D-ADD7-A100474DFAA6}">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Keep it simple, continuous, loud but not aggressive</a:t>
          </a:r>
        </a:p>
      </dgm:t>
    </dgm:pt>
    <dgm:pt modelId="{9402A462-21B8-46D6-91F0-99E04651DAD6}" type="parTrans" cxnId="{F965A446-FD4D-49E6-B648-2A9AA7175AB2}">
      <dgm:prSet/>
      <dgm:spPr/>
      <dgm:t>
        <a:bodyPr/>
        <a:lstStyle/>
        <a:p>
          <a:endParaRPr lang="en-GB"/>
        </a:p>
      </dgm:t>
    </dgm:pt>
    <dgm:pt modelId="{7A2A1B9F-9954-4014-ABF8-91689CB8443A}" type="sibTrans" cxnId="{F965A446-FD4D-49E6-B648-2A9AA7175AB2}">
      <dgm:prSet/>
      <dgm:spPr/>
      <dgm:t>
        <a:bodyPr/>
        <a:lstStyle/>
        <a:p>
          <a:endParaRPr lang="en-GB"/>
        </a:p>
      </dgm:t>
    </dgm:pt>
    <dgm:pt modelId="{46BDAACF-EAE0-466D-BE95-939B7F25BA9F}">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If the behaviour looks like it will suddenly escalate you strong, simple  verbal commands</a:t>
          </a:r>
        </a:p>
      </dgm:t>
    </dgm:pt>
    <dgm:pt modelId="{0246DF8C-7E17-437B-B6E1-47222D576A2F}" type="parTrans" cxnId="{8AF1CAC0-6904-4492-83CF-A3CB23F33C31}">
      <dgm:prSet/>
      <dgm:spPr/>
      <dgm:t>
        <a:bodyPr/>
        <a:lstStyle/>
        <a:p>
          <a:endParaRPr lang="en-GB"/>
        </a:p>
      </dgm:t>
    </dgm:pt>
    <dgm:pt modelId="{50CBE51C-BE5C-4047-BEED-3DB3E03CA311}" type="sibTrans" cxnId="{8AF1CAC0-6904-4492-83CF-A3CB23F33C31}">
      <dgm:prSet/>
      <dgm:spPr/>
      <dgm:t>
        <a:bodyPr/>
        <a:lstStyle/>
        <a:p>
          <a:endParaRPr lang="en-GB"/>
        </a:p>
      </dgm:t>
    </dgm:pt>
    <dgm:pt modelId="{ADBA6A54-4799-4DCE-ABDE-9E4FBED5B74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Ground </a:t>
          </a:r>
        </a:p>
      </dgm:t>
    </dgm:pt>
    <dgm:pt modelId="{07501B8B-B713-4DCB-9C3F-BED1FAE22F84}" type="parTrans" cxnId="{F20F6153-B71A-48B3-A6F3-B5739243B477}">
      <dgm:prSet/>
      <dgm:spPr/>
      <dgm:t>
        <a:bodyPr/>
        <a:lstStyle/>
        <a:p>
          <a:endParaRPr lang="en-GB"/>
        </a:p>
      </dgm:t>
    </dgm:pt>
    <dgm:pt modelId="{EAD3B31D-4C4D-4430-A391-345C7DFEEA51}" type="sibTrans" cxnId="{F20F6153-B71A-48B3-A6F3-B5739243B477}">
      <dgm:prSet/>
      <dgm:spPr/>
      <dgm:t>
        <a:bodyPr/>
        <a:lstStyle/>
        <a:p>
          <a:endParaRPr lang="en-GB"/>
        </a:p>
      </dgm:t>
    </dgm:pt>
    <dgm:pt modelId="{5A6A4D3D-D06C-481A-B0E2-BAFF0DDCA14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Intervene</a:t>
          </a:r>
        </a:p>
      </dgm:t>
    </dgm:pt>
    <dgm:pt modelId="{68BB6B60-18E6-475A-9345-C608247B0854}" type="parTrans" cxnId="{D90FDFC0-4EAF-4B77-8950-453805CAF519}">
      <dgm:prSet/>
      <dgm:spPr/>
      <dgm:t>
        <a:bodyPr/>
        <a:lstStyle/>
        <a:p>
          <a:endParaRPr lang="en-GB"/>
        </a:p>
      </dgm:t>
    </dgm:pt>
    <dgm:pt modelId="{5EAA401B-FA9D-4005-BE94-1193C63F694D}" type="sibTrans" cxnId="{D90FDFC0-4EAF-4B77-8950-453805CAF519}">
      <dgm:prSet/>
      <dgm:spPr/>
      <dgm:t>
        <a:bodyPr/>
        <a:lstStyle/>
        <a:p>
          <a:endParaRPr lang="en-GB"/>
        </a:p>
      </dgm:t>
    </dgm:pt>
    <dgm:pt modelId="{8CF36CAB-5994-4909-A1D2-1429E9ECE1FE}">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Offer a visual commentary on the immediate environment</a:t>
          </a:r>
        </a:p>
      </dgm:t>
    </dgm:pt>
    <dgm:pt modelId="{B859D698-FA96-4F89-8330-EC215ED3066E}" type="parTrans" cxnId="{50F46E6B-2368-4F03-B5ED-9E20D6ACDF0C}">
      <dgm:prSet/>
      <dgm:spPr/>
      <dgm:t>
        <a:bodyPr/>
        <a:lstStyle/>
        <a:p>
          <a:endParaRPr lang="en-GB"/>
        </a:p>
      </dgm:t>
    </dgm:pt>
    <dgm:pt modelId="{F350E3A8-C820-4E9E-B926-DD60A5A79D44}" type="sibTrans" cxnId="{50F46E6B-2368-4F03-B5ED-9E20D6ACDF0C}">
      <dgm:prSet/>
      <dgm:spPr/>
      <dgm:t>
        <a:bodyPr/>
        <a:lstStyle/>
        <a:p>
          <a:endParaRPr lang="en-GB"/>
        </a:p>
      </dgm:t>
    </dgm:pt>
    <dgm:pt modelId="{F2C36E5C-5F90-4F6B-851D-A9072FA7E71F}">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Avoid abstract, process-oriented and emotional speech</a:t>
          </a:r>
        </a:p>
      </dgm:t>
    </dgm:pt>
    <dgm:pt modelId="{1E860E8F-7D0A-46F1-B11F-1F36E7754819}" type="parTrans" cxnId="{EBA68C37-C34C-4E24-B152-2EF0684E0171}">
      <dgm:prSet/>
      <dgm:spPr/>
      <dgm:t>
        <a:bodyPr/>
        <a:lstStyle/>
        <a:p>
          <a:endParaRPr lang="en-GB"/>
        </a:p>
      </dgm:t>
    </dgm:pt>
    <dgm:pt modelId="{DCAE622C-AD66-43DC-9821-7DFEEECED23D}" type="sibTrans" cxnId="{EBA68C37-C34C-4E24-B152-2EF0684E0171}">
      <dgm:prSet/>
      <dgm:spPr/>
      <dgm:t>
        <a:bodyPr/>
        <a:lstStyle/>
        <a:p>
          <a:endParaRPr lang="en-GB"/>
        </a:p>
      </dgm:t>
    </dgm:pt>
    <dgm:pt modelId="{3D9AE8A6-9D79-40A7-860E-133C84B3635A}">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Use comforting incentives if possible</a:t>
          </a:r>
        </a:p>
      </dgm:t>
    </dgm:pt>
    <dgm:pt modelId="{086AB486-E84A-4868-96C6-28BDFD9646E0}" type="parTrans" cxnId="{4F01D254-EACD-4333-8F0D-60F816FC6A3B}">
      <dgm:prSet/>
      <dgm:spPr/>
      <dgm:t>
        <a:bodyPr/>
        <a:lstStyle/>
        <a:p>
          <a:endParaRPr lang="en-GB"/>
        </a:p>
      </dgm:t>
    </dgm:pt>
    <dgm:pt modelId="{F45F6A27-583B-4A20-A8C0-8A9B192C938D}" type="sibTrans" cxnId="{4F01D254-EACD-4333-8F0D-60F816FC6A3B}">
      <dgm:prSet/>
      <dgm:spPr/>
      <dgm:t>
        <a:bodyPr/>
        <a:lstStyle/>
        <a:p>
          <a:endParaRPr lang="en-GB"/>
        </a:p>
      </dgm:t>
    </dgm:pt>
    <dgm:pt modelId="{D8A573B0-D7C3-47BD-8758-8ED2A363562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Resolve</a:t>
          </a:r>
        </a:p>
      </dgm:t>
    </dgm:pt>
    <dgm:pt modelId="{4489DB95-6589-428C-BCE8-95B57D1AE4F4}" type="parTrans" cxnId="{DE144F0F-33E9-452E-9D88-33C8CE995889}">
      <dgm:prSet/>
      <dgm:spPr/>
      <dgm:t>
        <a:bodyPr/>
        <a:lstStyle/>
        <a:p>
          <a:endParaRPr lang="en-GB"/>
        </a:p>
      </dgm:t>
    </dgm:pt>
    <dgm:pt modelId="{E6D8E212-F3AE-4F20-8A06-AA93C2AC3AFB}" type="sibTrans" cxnId="{DE144F0F-33E9-452E-9D88-33C8CE995889}">
      <dgm:prSet/>
      <dgm:spPr/>
      <dgm:t>
        <a:bodyPr/>
        <a:lstStyle/>
        <a:p>
          <a:endParaRPr lang="en-GB"/>
        </a:p>
      </dgm:t>
    </dgm:pt>
    <dgm:pt modelId="{49244829-3DC2-4C47-9D1B-6CC33226840E}">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Allow the client to talk. Listen but do not try to correct</a:t>
          </a:r>
        </a:p>
      </dgm:t>
    </dgm:pt>
    <dgm:pt modelId="{BC0CE1FE-2866-44BC-A711-39CBB6499654}" type="parTrans" cxnId="{D4461823-A967-4A8E-89F6-7F73608D5AB9}">
      <dgm:prSet/>
      <dgm:spPr/>
      <dgm:t>
        <a:bodyPr/>
        <a:lstStyle/>
        <a:p>
          <a:endParaRPr lang="en-GB"/>
        </a:p>
      </dgm:t>
    </dgm:pt>
    <dgm:pt modelId="{25B8F10B-884A-42B1-B8B8-4DC8799DCC1B}" type="sibTrans" cxnId="{D4461823-A967-4A8E-89F6-7F73608D5AB9}">
      <dgm:prSet/>
      <dgm:spPr/>
      <dgm:t>
        <a:bodyPr/>
        <a:lstStyle/>
        <a:p>
          <a:endParaRPr lang="en-GB"/>
        </a:p>
      </dgm:t>
    </dgm:pt>
    <dgm:pt modelId="{9EC804E6-2B6E-4136-894C-35A86B8BACB4}">
      <dgm:prSet phldrT="[Text]"/>
      <dgm:spPr>
        <a:solidFill>
          <a:srgbClr val="92D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Make sure that if they have to return to hospital they have an advocate</a:t>
          </a:r>
        </a:p>
      </dgm:t>
    </dgm:pt>
    <dgm:pt modelId="{A1D7E1FC-81BB-4007-A16F-52F77C456DAD}" type="parTrans" cxnId="{2270BB84-5F18-4889-AA05-99E030F1F836}">
      <dgm:prSet/>
      <dgm:spPr/>
      <dgm:t>
        <a:bodyPr/>
        <a:lstStyle/>
        <a:p>
          <a:endParaRPr lang="en-GB"/>
        </a:p>
      </dgm:t>
    </dgm:pt>
    <dgm:pt modelId="{FDC69139-7B8E-4266-A5F1-A99ACFCCDEA8}" type="sibTrans" cxnId="{2270BB84-5F18-4889-AA05-99E030F1F836}">
      <dgm:prSet/>
      <dgm:spPr/>
      <dgm:t>
        <a:bodyPr/>
        <a:lstStyle/>
        <a:p>
          <a:endParaRPr lang="en-GB"/>
        </a:p>
      </dgm:t>
    </dgm:pt>
    <dgm:pt modelId="{426B2699-4CDA-4236-9FC8-CB268511BF91}" type="pres">
      <dgm:prSet presAssocID="{18B953AF-DE18-4F3B-BE14-A890FD6B4B34}" presName="linearFlow" presStyleCnt="0">
        <dgm:presLayoutVars>
          <dgm:dir/>
          <dgm:animLvl val="lvl"/>
          <dgm:resizeHandles val="exact"/>
        </dgm:presLayoutVars>
      </dgm:prSet>
      <dgm:spPr/>
    </dgm:pt>
    <dgm:pt modelId="{CFDC2AB7-6290-416F-A2C2-1B760CD3BC97}" type="pres">
      <dgm:prSet presAssocID="{ED4B32B1-A211-494E-9933-D4A799489786}"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ADD931F-B6E8-405C-97EC-0E7F032FEADB}" type="pres">
      <dgm:prSet presAssocID="{ED4B32B1-A211-494E-9933-D4A799489786}" presName="parentText" presStyleLbl="alignNode1" presStyleIdx="0" presStyleCnt="6">
        <dgm:presLayoutVars>
          <dgm:chMax val="1"/>
          <dgm:bulletEnabled val="1"/>
        </dgm:presLayoutVars>
      </dgm:prSet>
      <dgm:spPr/>
    </dgm:pt>
    <dgm:pt modelId="{3C5BA22D-6578-4FEB-BC50-D38F71CD8D75}" type="pres">
      <dgm:prSet presAssocID="{ED4B32B1-A211-494E-9933-D4A799489786}" presName="descendantText" presStyleLbl="alignAcc1" presStyleIdx="0" presStyleCnt="6" custLinFactNeighborX="9898" custLinFactNeighborY="-6596">
        <dgm:presLayoutVars>
          <dgm:bulletEnabled val="1"/>
        </dgm:presLayoutVars>
      </dgm:prSet>
      <dgm:spPr/>
    </dgm:pt>
    <dgm:pt modelId="{043666D2-7BEE-4694-9F54-BE4AEF3BD39C}" type="pres">
      <dgm:prSet presAssocID="{D222AA0B-C66B-4552-BD27-8D3E1F75969C}"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67B4D35-EAEA-4379-8884-BBF91E990856}" type="pres">
      <dgm:prSet presAssocID="{4E8F9BCB-BEB3-41B3-B7F4-66DF79EEF2CB}"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4CF3085-F389-45A0-9964-B7224090744E}" type="pres">
      <dgm:prSet presAssocID="{4E8F9BCB-BEB3-41B3-B7F4-66DF79EEF2CB}" presName="parentText" presStyleLbl="alignNode1" presStyleIdx="1" presStyleCnt="6">
        <dgm:presLayoutVars>
          <dgm:chMax val="1"/>
          <dgm:bulletEnabled val="1"/>
        </dgm:presLayoutVars>
      </dgm:prSet>
      <dgm:spPr/>
    </dgm:pt>
    <dgm:pt modelId="{7997D84E-674E-4C96-B359-3A53E62400EF}" type="pres">
      <dgm:prSet presAssocID="{4E8F9BCB-BEB3-41B3-B7F4-66DF79EEF2CB}" presName="descendantText" presStyleLbl="alignAcc1" presStyleIdx="1" presStyleCnt="6" custLinFactNeighborX="2900" custLinFactNeighborY="4618">
        <dgm:presLayoutVars>
          <dgm:bulletEnabled val="1"/>
        </dgm:presLayoutVars>
      </dgm:prSet>
      <dgm:spPr/>
    </dgm:pt>
    <dgm:pt modelId="{EB1CD5E2-0001-4BED-B627-C56D4D04FC99}" type="pres">
      <dgm:prSet presAssocID="{F8AC83D4-B5F0-4C6B-AB3D-2451EDE9E85F}"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2574BBC-3EAA-4708-9EE0-946CD56B2351}" type="pres">
      <dgm:prSet presAssocID="{F4D67387-AC30-434B-A873-4B1B430E9E7D}"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A8FA66B-F7F2-46DC-9088-993559D5023D}" type="pres">
      <dgm:prSet presAssocID="{F4D67387-AC30-434B-A873-4B1B430E9E7D}" presName="parentText" presStyleLbl="alignNode1" presStyleIdx="2" presStyleCnt="6">
        <dgm:presLayoutVars>
          <dgm:chMax val="1"/>
          <dgm:bulletEnabled val="1"/>
        </dgm:presLayoutVars>
      </dgm:prSet>
      <dgm:spPr/>
    </dgm:pt>
    <dgm:pt modelId="{5582C9B7-9929-455A-8EFC-24431DED61A0}" type="pres">
      <dgm:prSet presAssocID="{F4D67387-AC30-434B-A873-4B1B430E9E7D}" presName="descendantText" presStyleLbl="alignAcc1" presStyleIdx="2" presStyleCnt="6">
        <dgm:presLayoutVars>
          <dgm:bulletEnabled val="1"/>
        </dgm:presLayoutVars>
      </dgm:prSet>
      <dgm:spPr/>
    </dgm:pt>
    <dgm:pt modelId="{0CEA74D3-73A3-469D-BD7F-3C364FE63561}" type="pres">
      <dgm:prSet presAssocID="{0AE527F9-EEF6-44E9-8DA6-3EB9086D3091}"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979D81A-0DD0-485A-9124-0ADA95E2F0E3}" type="pres">
      <dgm:prSet presAssocID="{ADBA6A54-4799-4DCE-ABDE-9E4FBED5B748}"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C2F07F6-95D3-45BF-9346-685305E3B911}" type="pres">
      <dgm:prSet presAssocID="{ADBA6A54-4799-4DCE-ABDE-9E4FBED5B748}" presName="parentText" presStyleLbl="alignNode1" presStyleIdx="3" presStyleCnt="6">
        <dgm:presLayoutVars>
          <dgm:chMax val="1"/>
          <dgm:bulletEnabled val="1"/>
        </dgm:presLayoutVars>
      </dgm:prSet>
      <dgm:spPr/>
    </dgm:pt>
    <dgm:pt modelId="{0C8E52B3-8A1B-449F-8ADA-9FB3E3F1D880}" type="pres">
      <dgm:prSet presAssocID="{ADBA6A54-4799-4DCE-ABDE-9E4FBED5B748}" presName="descendantText" presStyleLbl="alignAcc1" presStyleIdx="3" presStyleCnt="6">
        <dgm:presLayoutVars>
          <dgm:bulletEnabled val="1"/>
        </dgm:presLayoutVars>
      </dgm:prSet>
      <dgm:spPr/>
    </dgm:pt>
    <dgm:pt modelId="{7C660A1F-4634-46B9-A062-6E617985CB80}" type="pres">
      <dgm:prSet presAssocID="{EAD3B31D-4C4D-4430-A391-345C7DFEEA51}"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717C6D3-F66D-4948-86C6-5B0BC79A1C05}" type="pres">
      <dgm:prSet presAssocID="{5A6A4D3D-D06C-481A-B0E2-BAFF0DDCA14F}"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8E6C333-C4E0-44E1-845E-8F032120D0E4}" type="pres">
      <dgm:prSet presAssocID="{5A6A4D3D-D06C-481A-B0E2-BAFF0DDCA14F}" presName="parentText" presStyleLbl="alignNode1" presStyleIdx="4" presStyleCnt="6">
        <dgm:presLayoutVars>
          <dgm:chMax val="1"/>
          <dgm:bulletEnabled val="1"/>
        </dgm:presLayoutVars>
      </dgm:prSet>
      <dgm:spPr/>
    </dgm:pt>
    <dgm:pt modelId="{1C74FF5C-C80B-4DD2-B956-C1A3DFC34D2B}" type="pres">
      <dgm:prSet presAssocID="{5A6A4D3D-D06C-481A-B0E2-BAFF0DDCA14F}" presName="descendantText" presStyleLbl="alignAcc1" presStyleIdx="4" presStyleCnt="6">
        <dgm:presLayoutVars>
          <dgm:bulletEnabled val="1"/>
        </dgm:presLayoutVars>
      </dgm:prSet>
      <dgm:spPr/>
    </dgm:pt>
    <dgm:pt modelId="{8282149D-5570-42DE-B172-4335582B01D4}" type="pres">
      <dgm:prSet presAssocID="{5EAA401B-FA9D-4005-BE94-1193C63F694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0BCE550-756C-4E53-B65D-98532F1D6D52}" type="pres">
      <dgm:prSet presAssocID="{D8A573B0-D7C3-47BD-8758-8ED2A363562C}"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D6A1F86-46C1-4BC9-85FE-62FDC7903202}" type="pres">
      <dgm:prSet presAssocID="{D8A573B0-D7C3-47BD-8758-8ED2A363562C}" presName="parentText" presStyleLbl="alignNode1" presStyleIdx="5" presStyleCnt="6">
        <dgm:presLayoutVars>
          <dgm:chMax val="1"/>
          <dgm:bulletEnabled val="1"/>
        </dgm:presLayoutVars>
      </dgm:prSet>
      <dgm:spPr/>
    </dgm:pt>
    <dgm:pt modelId="{707A41C4-C924-4DC7-BAC5-FEEAA05A9705}" type="pres">
      <dgm:prSet presAssocID="{D8A573B0-D7C3-47BD-8758-8ED2A363562C}" presName="descendantText" presStyleLbl="alignAcc1" presStyleIdx="5" presStyleCnt="6">
        <dgm:presLayoutVars>
          <dgm:bulletEnabled val="1"/>
        </dgm:presLayoutVars>
      </dgm:prSet>
      <dgm:spPr/>
    </dgm:pt>
  </dgm:ptLst>
  <dgm:cxnLst>
    <dgm:cxn modelId="{36E17609-BDEC-494C-93EE-66DAEA74731B}" type="presOf" srcId="{8CF36CAB-5994-4909-A1D2-1429E9ECE1FE}" destId="{0C8E52B3-8A1B-449F-8ADA-9FB3E3F1D880}" srcOrd="0" destOrd="0" presId="urn:microsoft.com/office/officeart/2005/8/layout/chevron2"/>
    <dgm:cxn modelId="{A4B57D0D-ECDA-48C8-A452-D0BBCC325D16}" type="presOf" srcId="{ED4B32B1-A211-494E-9933-D4A799489786}" destId="{6ADD931F-B6E8-405C-97EC-0E7F032FEADB}" srcOrd="0" destOrd="0" presId="urn:microsoft.com/office/officeart/2005/8/layout/chevron2"/>
    <dgm:cxn modelId="{DE144F0F-33E9-452E-9D88-33C8CE995889}" srcId="{18B953AF-DE18-4F3B-BE14-A890FD6B4B34}" destId="{D8A573B0-D7C3-47BD-8758-8ED2A363562C}" srcOrd="5" destOrd="0" parTransId="{4489DB95-6589-428C-BCE8-95B57D1AE4F4}" sibTransId="{E6D8E212-F3AE-4F20-8A06-AA93C2AC3AFB}"/>
    <dgm:cxn modelId="{CBC3CC21-7228-4A54-BDD5-DA368342278B}" srcId="{4E8F9BCB-BEB3-41B3-B7F4-66DF79EEF2CB}" destId="{5F711EAD-D28C-4392-A116-47A0EF0A84A0}" srcOrd="1" destOrd="0" parTransId="{32729A46-9AD0-4E57-879B-4A08651FD13C}" sibTransId="{628E1FA1-77D7-4535-A7AC-BD8E9E2A1767}"/>
    <dgm:cxn modelId="{D4461823-A967-4A8E-89F6-7F73608D5AB9}" srcId="{D8A573B0-D7C3-47BD-8758-8ED2A363562C}" destId="{49244829-3DC2-4C47-9D1B-6CC33226840E}" srcOrd="0" destOrd="0" parTransId="{BC0CE1FE-2866-44BC-A711-39CBB6499654}" sibTransId="{25B8F10B-884A-42B1-B8B8-4DC8799DCC1B}"/>
    <dgm:cxn modelId="{E5255423-69AE-4043-B354-4338FE3D8E90}" type="presOf" srcId="{4E8F9BCB-BEB3-41B3-B7F4-66DF79EEF2CB}" destId="{B4CF3085-F389-45A0-9964-B7224090744E}" srcOrd="0" destOrd="0" presId="urn:microsoft.com/office/officeart/2005/8/layout/chevron2"/>
    <dgm:cxn modelId="{3DF0B932-B1CA-461D-B975-77AB3C9D3C85}" srcId="{ED4B32B1-A211-494E-9933-D4A799489786}" destId="{463749DF-AF3C-461F-BF16-6C4C90F853BD}" srcOrd="0" destOrd="0" parTransId="{DA19FF81-DDF6-479C-8F24-7B07376D2CAD}" sibTransId="{776EBD91-4D01-4461-B095-1403A44FC976}"/>
    <dgm:cxn modelId="{EBA68C37-C34C-4E24-B152-2EF0684E0171}" srcId="{ADBA6A54-4799-4DCE-ABDE-9E4FBED5B748}" destId="{F2C36E5C-5F90-4F6B-851D-A9072FA7E71F}" srcOrd="1" destOrd="0" parTransId="{1E860E8F-7D0A-46F1-B11F-1F36E7754819}" sibTransId="{DCAE622C-AD66-43DC-9821-7DFEEECED23D}"/>
    <dgm:cxn modelId="{A3885440-DFA0-4251-8B5A-C80041BF5E13}" srcId="{ED4B32B1-A211-494E-9933-D4A799489786}" destId="{82765982-40F6-4D33-9F3D-18E659B0B496}" srcOrd="1" destOrd="0" parTransId="{DFD77B51-494C-4F86-989B-08388BECD386}" sibTransId="{25AED714-7B51-4C81-9951-A327715ADB1D}"/>
    <dgm:cxn modelId="{F965A446-FD4D-49E6-B648-2A9AA7175AB2}" srcId="{F4D67387-AC30-434B-A873-4B1B430E9E7D}" destId="{A03943CB-AD7F-476D-ADD7-A100474DFAA6}" srcOrd="1" destOrd="0" parTransId="{9402A462-21B8-46D6-91F0-99E04651DAD6}" sibTransId="{7A2A1B9F-9954-4014-ABF8-91689CB8443A}"/>
    <dgm:cxn modelId="{03490350-2534-4BBE-82A0-96B628DA6A3A}" type="presOf" srcId="{7DC8856A-AA0D-49FA-B6C8-DB81FDAD84CA}" destId="{5582C9B7-9929-455A-8EFC-24431DED61A0}" srcOrd="0" destOrd="0" presId="urn:microsoft.com/office/officeart/2005/8/layout/chevron2"/>
    <dgm:cxn modelId="{467B7652-EA5B-4D72-8703-66934674DFED}" type="presOf" srcId="{18B953AF-DE18-4F3B-BE14-A890FD6B4B34}" destId="{426B2699-4CDA-4236-9FC8-CB268511BF91}" srcOrd="0" destOrd="0" presId="urn:microsoft.com/office/officeart/2005/8/layout/chevron2"/>
    <dgm:cxn modelId="{F20F6153-B71A-48B3-A6F3-B5739243B477}" srcId="{18B953AF-DE18-4F3B-BE14-A890FD6B4B34}" destId="{ADBA6A54-4799-4DCE-ABDE-9E4FBED5B748}" srcOrd="3" destOrd="0" parTransId="{07501B8B-B713-4DCB-9C3F-BED1FAE22F84}" sibTransId="{EAD3B31D-4C4D-4430-A391-345C7DFEEA51}"/>
    <dgm:cxn modelId="{4F01D254-EACD-4333-8F0D-60F816FC6A3B}" srcId="{5A6A4D3D-D06C-481A-B0E2-BAFF0DDCA14F}" destId="{3D9AE8A6-9D79-40A7-860E-133C84B3635A}" srcOrd="1" destOrd="0" parTransId="{086AB486-E84A-4868-96C6-28BDFD9646E0}" sibTransId="{F45F6A27-583B-4A20-A8C0-8A9B192C938D}"/>
    <dgm:cxn modelId="{26591760-7C91-40BC-BB77-219DE9A71425}" type="presOf" srcId="{49244829-3DC2-4C47-9D1B-6CC33226840E}" destId="{707A41C4-C924-4DC7-BAC5-FEEAA05A9705}" srcOrd="0" destOrd="0" presId="urn:microsoft.com/office/officeart/2005/8/layout/chevron2"/>
    <dgm:cxn modelId="{7FDE2761-AD4E-4C6E-915E-7D44ABEF60D6}" type="presOf" srcId="{F4D67387-AC30-434B-A873-4B1B430E9E7D}" destId="{EA8FA66B-F7F2-46DC-9088-993559D5023D}" srcOrd="0" destOrd="0" presId="urn:microsoft.com/office/officeart/2005/8/layout/chevron2"/>
    <dgm:cxn modelId="{50F46E6B-2368-4F03-B5ED-9E20D6ACDF0C}" srcId="{ADBA6A54-4799-4DCE-ABDE-9E4FBED5B748}" destId="{8CF36CAB-5994-4909-A1D2-1429E9ECE1FE}" srcOrd="0" destOrd="0" parTransId="{B859D698-FA96-4F89-8330-EC215ED3066E}" sibTransId="{F350E3A8-C820-4E9E-B926-DD60A5A79D44}"/>
    <dgm:cxn modelId="{4A82EA77-18D9-4E6B-A529-3D2954D06251}" srcId="{F4D67387-AC30-434B-A873-4B1B430E9E7D}" destId="{7DC8856A-AA0D-49FA-B6C8-DB81FDAD84CA}" srcOrd="0" destOrd="0" parTransId="{F7207FEA-EDBC-4B98-A6D8-57499FDFC26D}" sibTransId="{8E2C5193-90D0-4027-BA99-84ADC6108196}"/>
    <dgm:cxn modelId="{76C46878-DF94-4C32-9427-78FD524CD301}" type="presOf" srcId="{46BDAACF-EAE0-466D-BE95-939B7F25BA9F}" destId="{1C74FF5C-C80B-4DD2-B956-C1A3DFC34D2B}" srcOrd="0" destOrd="0" presId="urn:microsoft.com/office/officeart/2005/8/layout/chevron2"/>
    <dgm:cxn modelId="{BE705B7E-DDF0-44B7-A5AD-48DFAD27B9AB}" srcId="{4E8F9BCB-BEB3-41B3-B7F4-66DF79EEF2CB}" destId="{AADC5383-D2AF-4DF4-94CD-3DC473B534F3}" srcOrd="0" destOrd="0" parTransId="{2E67C168-6849-4EEE-B921-BE5A01F63043}" sibTransId="{DCC5B1D0-162D-4B67-BCE8-0CDACA49C39C}"/>
    <dgm:cxn modelId="{E7180581-31FE-4894-9FDD-638B3BC9481E}" type="presOf" srcId="{AADC5383-D2AF-4DF4-94CD-3DC473B534F3}" destId="{7997D84E-674E-4C96-B359-3A53E62400EF}" srcOrd="0" destOrd="0" presId="urn:microsoft.com/office/officeart/2005/8/layout/chevron2"/>
    <dgm:cxn modelId="{2270BB84-5F18-4889-AA05-99E030F1F836}" srcId="{D8A573B0-D7C3-47BD-8758-8ED2A363562C}" destId="{9EC804E6-2B6E-4136-894C-35A86B8BACB4}" srcOrd="1" destOrd="0" parTransId="{A1D7E1FC-81BB-4007-A16F-52F77C456DAD}" sibTransId="{FDC69139-7B8E-4266-A5F1-A99ACFCCDEA8}"/>
    <dgm:cxn modelId="{5AB4F58B-5477-40BC-B8BD-64A220801DE0}" type="presOf" srcId="{D8A573B0-D7C3-47BD-8758-8ED2A363562C}" destId="{5D6A1F86-46C1-4BC9-85FE-62FDC7903202}" srcOrd="0" destOrd="0" presId="urn:microsoft.com/office/officeart/2005/8/layout/chevron2"/>
    <dgm:cxn modelId="{1572DF92-CAF4-4B76-BF92-FD5C6353C9AD}" type="presOf" srcId="{463749DF-AF3C-461F-BF16-6C4C90F853BD}" destId="{3C5BA22D-6578-4FEB-BC50-D38F71CD8D75}" srcOrd="0" destOrd="0" presId="urn:microsoft.com/office/officeart/2005/8/layout/chevron2"/>
    <dgm:cxn modelId="{7B435AAC-6A8A-47C5-8AEC-A068761CDFE6}" srcId="{18B953AF-DE18-4F3B-BE14-A890FD6B4B34}" destId="{F4D67387-AC30-434B-A873-4B1B430E9E7D}" srcOrd="2" destOrd="0" parTransId="{DA111D3F-A328-46BD-8ECD-67BD1D62728B}" sibTransId="{0AE527F9-EEF6-44E9-8DA6-3EB9086D3091}"/>
    <dgm:cxn modelId="{E35367B0-C80C-4C05-8AEF-D46176B2C5C8}" type="presOf" srcId="{ADBA6A54-4799-4DCE-ABDE-9E4FBED5B748}" destId="{4C2F07F6-95D3-45BF-9346-685305E3B911}" srcOrd="0" destOrd="0" presId="urn:microsoft.com/office/officeart/2005/8/layout/chevron2"/>
    <dgm:cxn modelId="{8EFD88B3-8F14-4619-9FC5-4449920559D8}" srcId="{18B953AF-DE18-4F3B-BE14-A890FD6B4B34}" destId="{4E8F9BCB-BEB3-41B3-B7F4-66DF79EEF2CB}" srcOrd="1" destOrd="0" parTransId="{763ED6BE-0D5F-4864-AFE0-65D0B38486F4}" sibTransId="{F8AC83D4-B5F0-4C6B-AB3D-2451EDE9E85F}"/>
    <dgm:cxn modelId="{2FB597BB-DCE6-4905-BE2B-E7BD108F2CAE}" type="presOf" srcId="{F2C36E5C-5F90-4F6B-851D-A9072FA7E71F}" destId="{0C8E52B3-8A1B-449F-8ADA-9FB3E3F1D880}" srcOrd="0" destOrd="1" presId="urn:microsoft.com/office/officeart/2005/8/layout/chevron2"/>
    <dgm:cxn modelId="{8AF1CAC0-6904-4492-83CF-A3CB23F33C31}" srcId="{5A6A4D3D-D06C-481A-B0E2-BAFF0DDCA14F}" destId="{46BDAACF-EAE0-466D-BE95-939B7F25BA9F}" srcOrd="0" destOrd="0" parTransId="{0246DF8C-7E17-437B-B6E1-47222D576A2F}" sibTransId="{50CBE51C-BE5C-4047-BEED-3DB3E03CA311}"/>
    <dgm:cxn modelId="{D90FDFC0-4EAF-4B77-8950-453805CAF519}" srcId="{18B953AF-DE18-4F3B-BE14-A890FD6B4B34}" destId="{5A6A4D3D-D06C-481A-B0E2-BAFF0DDCA14F}" srcOrd="4" destOrd="0" parTransId="{68BB6B60-18E6-475A-9345-C608247B0854}" sibTransId="{5EAA401B-FA9D-4005-BE94-1193C63F694D}"/>
    <dgm:cxn modelId="{23FF9ECB-425B-4952-9DF7-2182061E5D60}" type="presOf" srcId="{5A6A4D3D-D06C-481A-B0E2-BAFF0DDCA14F}" destId="{D8E6C333-C4E0-44E1-845E-8F032120D0E4}" srcOrd="0" destOrd="0" presId="urn:microsoft.com/office/officeart/2005/8/layout/chevron2"/>
    <dgm:cxn modelId="{1B58B7D6-20FE-4759-BB43-A87770CD4C0C}" type="presOf" srcId="{9EC804E6-2B6E-4136-894C-35A86B8BACB4}" destId="{707A41C4-C924-4DC7-BAC5-FEEAA05A9705}" srcOrd="0" destOrd="1" presId="urn:microsoft.com/office/officeart/2005/8/layout/chevron2"/>
    <dgm:cxn modelId="{66588AD7-A33F-4644-AB7D-A111F2205797}" type="presOf" srcId="{3D9AE8A6-9D79-40A7-860E-133C84B3635A}" destId="{1C74FF5C-C80B-4DD2-B956-C1A3DFC34D2B}" srcOrd="0" destOrd="1" presId="urn:microsoft.com/office/officeart/2005/8/layout/chevron2"/>
    <dgm:cxn modelId="{68E568E9-574F-41E6-BDE9-52878279367C}" type="presOf" srcId="{5F711EAD-D28C-4392-A116-47A0EF0A84A0}" destId="{7997D84E-674E-4C96-B359-3A53E62400EF}" srcOrd="0" destOrd="1" presId="urn:microsoft.com/office/officeart/2005/8/layout/chevron2"/>
    <dgm:cxn modelId="{AD62E5F1-8A55-4788-8FD8-7D471BF83C7A}" type="presOf" srcId="{82765982-40F6-4D33-9F3D-18E659B0B496}" destId="{3C5BA22D-6578-4FEB-BC50-D38F71CD8D75}" srcOrd="0" destOrd="1" presId="urn:microsoft.com/office/officeart/2005/8/layout/chevron2"/>
    <dgm:cxn modelId="{20D4E0F3-557B-445F-8B49-7C4D4D3755E6}" type="presOf" srcId="{A03943CB-AD7F-476D-ADD7-A100474DFAA6}" destId="{5582C9B7-9929-455A-8EFC-24431DED61A0}" srcOrd="0" destOrd="1" presId="urn:microsoft.com/office/officeart/2005/8/layout/chevron2"/>
    <dgm:cxn modelId="{AD3243F6-1F09-41C6-9BDF-7A34A5AD4031}" srcId="{18B953AF-DE18-4F3B-BE14-A890FD6B4B34}" destId="{ED4B32B1-A211-494E-9933-D4A799489786}" srcOrd="0" destOrd="0" parTransId="{84BBEA00-ED82-43A6-B8B3-7C70F053FE74}" sibTransId="{D222AA0B-C66B-4552-BD27-8D3E1F75969C}"/>
    <dgm:cxn modelId="{E328DC37-2770-4166-8D34-B4943FDE230B}" type="presParOf" srcId="{426B2699-4CDA-4236-9FC8-CB268511BF91}" destId="{CFDC2AB7-6290-416F-A2C2-1B760CD3BC97}" srcOrd="0" destOrd="0" presId="urn:microsoft.com/office/officeart/2005/8/layout/chevron2"/>
    <dgm:cxn modelId="{2758F00F-8E28-4B3A-B44E-FD822BA512B9}" type="presParOf" srcId="{CFDC2AB7-6290-416F-A2C2-1B760CD3BC97}" destId="{6ADD931F-B6E8-405C-97EC-0E7F032FEADB}" srcOrd="0" destOrd="0" presId="urn:microsoft.com/office/officeart/2005/8/layout/chevron2"/>
    <dgm:cxn modelId="{78D1F7C1-7BC5-4576-B3D9-A07E8C208463}" type="presParOf" srcId="{CFDC2AB7-6290-416F-A2C2-1B760CD3BC97}" destId="{3C5BA22D-6578-4FEB-BC50-D38F71CD8D75}" srcOrd="1" destOrd="0" presId="urn:microsoft.com/office/officeart/2005/8/layout/chevron2"/>
    <dgm:cxn modelId="{25F3CEFE-3F47-4093-A96B-12DCD8A6263F}" type="presParOf" srcId="{426B2699-4CDA-4236-9FC8-CB268511BF91}" destId="{043666D2-7BEE-4694-9F54-BE4AEF3BD39C}" srcOrd="1" destOrd="0" presId="urn:microsoft.com/office/officeart/2005/8/layout/chevron2"/>
    <dgm:cxn modelId="{A6F8ED04-14AE-4266-AB17-47D43FC4C4CF}" type="presParOf" srcId="{426B2699-4CDA-4236-9FC8-CB268511BF91}" destId="{567B4D35-EAEA-4379-8884-BBF91E990856}" srcOrd="2" destOrd="0" presId="urn:microsoft.com/office/officeart/2005/8/layout/chevron2"/>
    <dgm:cxn modelId="{554F7EC5-BCA1-477A-B6D4-9ECACAF9ED3B}" type="presParOf" srcId="{567B4D35-EAEA-4379-8884-BBF91E990856}" destId="{B4CF3085-F389-45A0-9964-B7224090744E}" srcOrd="0" destOrd="0" presId="urn:microsoft.com/office/officeart/2005/8/layout/chevron2"/>
    <dgm:cxn modelId="{810B9CC6-0F19-4D4F-975E-3F3628176FB9}" type="presParOf" srcId="{567B4D35-EAEA-4379-8884-BBF91E990856}" destId="{7997D84E-674E-4C96-B359-3A53E62400EF}" srcOrd="1" destOrd="0" presId="urn:microsoft.com/office/officeart/2005/8/layout/chevron2"/>
    <dgm:cxn modelId="{B6EA2689-96FA-471E-9313-BE1E6264639E}" type="presParOf" srcId="{426B2699-4CDA-4236-9FC8-CB268511BF91}" destId="{EB1CD5E2-0001-4BED-B627-C56D4D04FC99}" srcOrd="3" destOrd="0" presId="urn:microsoft.com/office/officeart/2005/8/layout/chevron2"/>
    <dgm:cxn modelId="{E58210CB-B0B2-4496-86A1-B7FA00D183C7}" type="presParOf" srcId="{426B2699-4CDA-4236-9FC8-CB268511BF91}" destId="{C2574BBC-3EAA-4708-9EE0-946CD56B2351}" srcOrd="4" destOrd="0" presId="urn:microsoft.com/office/officeart/2005/8/layout/chevron2"/>
    <dgm:cxn modelId="{DFFE29DA-0806-4C4B-B632-CB703D91C443}" type="presParOf" srcId="{C2574BBC-3EAA-4708-9EE0-946CD56B2351}" destId="{EA8FA66B-F7F2-46DC-9088-993559D5023D}" srcOrd="0" destOrd="0" presId="urn:microsoft.com/office/officeart/2005/8/layout/chevron2"/>
    <dgm:cxn modelId="{814D5561-8BD4-4422-88FA-D273C1E410BE}" type="presParOf" srcId="{C2574BBC-3EAA-4708-9EE0-946CD56B2351}" destId="{5582C9B7-9929-455A-8EFC-24431DED61A0}" srcOrd="1" destOrd="0" presId="urn:microsoft.com/office/officeart/2005/8/layout/chevron2"/>
    <dgm:cxn modelId="{2E95C0D3-0789-4747-9F18-191662A2E4F5}" type="presParOf" srcId="{426B2699-4CDA-4236-9FC8-CB268511BF91}" destId="{0CEA74D3-73A3-469D-BD7F-3C364FE63561}" srcOrd="5" destOrd="0" presId="urn:microsoft.com/office/officeart/2005/8/layout/chevron2"/>
    <dgm:cxn modelId="{F9382C2D-2EC0-4A4C-AC16-5CE63E3D8B00}" type="presParOf" srcId="{426B2699-4CDA-4236-9FC8-CB268511BF91}" destId="{0979D81A-0DD0-485A-9124-0ADA95E2F0E3}" srcOrd="6" destOrd="0" presId="urn:microsoft.com/office/officeart/2005/8/layout/chevron2"/>
    <dgm:cxn modelId="{44DF9BD3-F195-4CF2-B3F2-843017E6189C}" type="presParOf" srcId="{0979D81A-0DD0-485A-9124-0ADA95E2F0E3}" destId="{4C2F07F6-95D3-45BF-9346-685305E3B911}" srcOrd="0" destOrd="0" presId="urn:microsoft.com/office/officeart/2005/8/layout/chevron2"/>
    <dgm:cxn modelId="{5F229583-18EB-404E-BE0D-8BA6817A09AF}" type="presParOf" srcId="{0979D81A-0DD0-485A-9124-0ADA95E2F0E3}" destId="{0C8E52B3-8A1B-449F-8ADA-9FB3E3F1D880}" srcOrd="1" destOrd="0" presId="urn:microsoft.com/office/officeart/2005/8/layout/chevron2"/>
    <dgm:cxn modelId="{7FB9E487-58D6-4321-8952-831BB847AE67}" type="presParOf" srcId="{426B2699-4CDA-4236-9FC8-CB268511BF91}" destId="{7C660A1F-4634-46B9-A062-6E617985CB80}" srcOrd="7" destOrd="0" presId="urn:microsoft.com/office/officeart/2005/8/layout/chevron2"/>
    <dgm:cxn modelId="{15C7495B-28B9-49FF-800B-0A41D182D3B2}" type="presParOf" srcId="{426B2699-4CDA-4236-9FC8-CB268511BF91}" destId="{0717C6D3-F66D-4948-86C6-5B0BC79A1C05}" srcOrd="8" destOrd="0" presId="urn:microsoft.com/office/officeart/2005/8/layout/chevron2"/>
    <dgm:cxn modelId="{24AD17E3-8342-4C37-8A32-074883D3A774}" type="presParOf" srcId="{0717C6D3-F66D-4948-86C6-5B0BC79A1C05}" destId="{D8E6C333-C4E0-44E1-845E-8F032120D0E4}" srcOrd="0" destOrd="0" presId="urn:microsoft.com/office/officeart/2005/8/layout/chevron2"/>
    <dgm:cxn modelId="{DE41252C-61C5-4C90-90A5-030BF39AB6CF}" type="presParOf" srcId="{0717C6D3-F66D-4948-86C6-5B0BC79A1C05}" destId="{1C74FF5C-C80B-4DD2-B956-C1A3DFC34D2B}" srcOrd="1" destOrd="0" presId="urn:microsoft.com/office/officeart/2005/8/layout/chevron2"/>
    <dgm:cxn modelId="{EAA26246-4313-4C2A-A42C-2F9A0C5AA902}" type="presParOf" srcId="{426B2699-4CDA-4236-9FC8-CB268511BF91}" destId="{8282149D-5570-42DE-B172-4335582B01D4}" srcOrd="9" destOrd="0" presId="urn:microsoft.com/office/officeart/2005/8/layout/chevron2"/>
    <dgm:cxn modelId="{E43199E1-CC38-48D6-A0FD-DFE134FD5ED0}" type="presParOf" srcId="{426B2699-4CDA-4236-9FC8-CB268511BF91}" destId="{50BCE550-756C-4E53-B65D-98532F1D6D52}" srcOrd="10" destOrd="0" presId="urn:microsoft.com/office/officeart/2005/8/layout/chevron2"/>
    <dgm:cxn modelId="{0E82324E-A247-4C09-8734-44682D96E8DD}" type="presParOf" srcId="{50BCE550-756C-4E53-B65D-98532F1D6D52}" destId="{5D6A1F86-46C1-4BC9-85FE-62FDC7903202}" srcOrd="0" destOrd="0" presId="urn:microsoft.com/office/officeart/2005/8/layout/chevron2"/>
    <dgm:cxn modelId="{A6E465B0-58CC-4FCF-8ED4-54D7C27838E0}" type="presParOf" srcId="{50BCE550-756C-4E53-B65D-98532F1D6D52}" destId="{707A41C4-C924-4DC7-BAC5-FEEAA05A9705}"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BA57EA-4B44-40D3-8C84-53FF4019F03F}" type="doc">
      <dgm:prSet loTypeId="urn:microsoft.com/office/officeart/2005/8/layout/chevron2"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GB"/>
        </a:p>
      </dgm:t>
    </dgm:pt>
    <dgm:pt modelId="{E89D076E-1485-4837-8B28-7722CE03B15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a:t>
          </a:r>
        </a:p>
      </dgm:t>
    </dgm:pt>
    <dgm:pt modelId="{42889830-2B7F-456F-8DEC-42F1A2EE9B0C}" type="parTrans" cxnId="{B9087DE1-06E7-446A-8391-06B3F55BD8ED}">
      <dgm:prSet/>
      <dgm:spPr/>
      <dgm:t>
        <a:bodyPr/>
        <a:lstStyle/>
        <a:p>
          <a:endParaRPr lang="en-GB"/>
        </a:p>
      </dgm:t>
    </dgm:pt>
    <dgm:pt modelId="{AF80F69D-68AA-43E2-BE82-E9544291D118}" type="sibTrans" cxnId="{B9087DE1-06E7-446A-8391-06B3F55BD8ED}">
      <dgm:prSet/>
      <dgm:spPr/>
      <dgm:t>
        <a:bodyPr/>
        <a:lstStyle/>
        <a:p>
          <a:endParaRPr lang="en-GB"/>
        </a:p>
      </dgm:t>
    </dgm:pt>
    <dgm:pt modelId="{03D3AD04-7E7C-401D-A177-22F9E71E57B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i="0" u="sng"/>
            <a:t>PREPARATION </a:t>
          </a:r>
        </a:p>
      </dgm:t>
    </dgm:pt>
    <dgm:pt modelId="{6B8A9DC2-AFF5-4D37-BEC6-99A2F070E597}" type="parTrans" cxnId="{A5834BAB-221E-44FA-B56E-3135E55DB823}">
      <dgm:prSet/>
      <dgm:spPr/>
      <dgm:t>
        <a:bodyPr/>
        <a:lstStyle/>
        <a:p>
          <a:endParaRPr lang="en-GB"/>
        </a:p>
      </dgm:t>
    </dgm:pt>
    <dgm:pt modelId="{7DD0CFB7-19F5-427D-92BD-AC434C59BDA0}" type="sibTrans" cxnId="{A5834BAB-221E-44FA-B56E-3135E55DB823}">
      <dgm:prSet/>
      <dgm:spPr/>
      <dgm:t>
        <a:bodyPr/>
        <a:lstStyle/>
        <a:p>
          <a:endParaRPr lang="en-GB"/>
        </a:p>
      </dgm:t>
    </dgm:pt>
    <dgm:pt modelId="{CBF32A96-A8E5-4B26-8744-105D311FC83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When working alongside other colleagues in a crisis the potential for undermining one another unintentionally is very high. There therefore needs to be an explicit agreement about how you will work together beforehand. In residential teams this needs to be part of the induction process.</a:t>
          </a:r>
        </a:p>
      </dgm:t>
    </dgm:pt>
    <dgm:pt modelId="{9DAB7674-DBA3-4A71-B344-B03087C4DEF4}" type="parTrans" cxnId="{CCF7F860-362A-41A4-84DC-2407F01F31AF}">
      <dgm:prSet/>
      <dgm:spPr/>
      <dgm:t>
        <a:bodyPr/>
        <a:lstStyle/>
        <a:p>
          <a:endParaRPr lang="en-GB"/>
        </a:p>
      </dgm:t>
    </dgm:pt>
    <dgm:pt modelId="{15CAE58C-D720-4668-89B5-18CE770932BB}" type="sibTrans" cxnId="{CCF7F860-362A-41A4-84DC-2407F01F31AF}">
      <dgm:prSet/>
      <dgm:spPr/>
      <dgm:t>
        <a:bodyPr/>
        <a:lstStyle/>
        <a:p>
          <a:endParaRPr lang="en-GB"/>
        </a:p>
      </dgm:t>
    </dgm:pt>
    <dgm:pt modelId="{9535F802-FB95-4088-B286-F313F1E9CFE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a:t>
          </a:r>
        </a:p>
      </dgm:t>
    </dgm:pt>
    <dgm:pt modelId="{9D53CFB6-5AAA-4598-90FB-5CC9C89463AF}" type="parTrans" cxnId="{6E485118-73F3-445F-95E3-BB290016C080}">
      <dgm:prSet/>
      <dgm:spPr/>
      <dgm:t>
        <a:bodyPr/>
        <a:lstStyle/>
        <a:p>
          <a:endParaRPr lang="en-GB"/>
        </a:p>
      </dgm:t>
    </dgm:pt>
    <dgm:pt modelId="{A1251B26-0142-4112-89BD-42AC58ED55BD}" type="sibTrans" cxnId="{6E485118-73F3-445F-95E3-BB290016C080}">
      <dgm:prSet/>
      <dgm:spPr/>
      <dgm:t>
        <a:bodyPr/>
        <a:lstStyle/>
        <a:p>
          <a:endParaRPr lang="en-GB"/>
        </a:p>
      </dgm:t>
    </dgm:pt>
    <dgm:pt modelId="{C670F945-F04E-4E75-8A78-5E8FEB9E81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u="sng"/>
            <a:t>STAYING OUT OF THE QUAGMIRE</a:t>
          </a:r>
        </a:p>
      </dgm:t>
    </dgm:pt>
    <dgm:pt modelId="{ACA9EB89-559A-4E64-92FF-B7DED0B295AE}" type="parTrans" cxnId="{A57DF73E-D64B-46D3-9D85-1643BFA39113}">
      <dgm:prSet/>
      <dgm:spPr/>
      <dgm:t>
        <a:bodyPr/>
        <a:lstStyle/>
        <a:p>
          <a:endParaRPr lang="en-GB"/>
        </a:p>
      </dgm:t>
    </dgm:pt>
    <dgm:pt modelId="{7A27A355-9FA0-4E92-B1FE-2EA7F1228A74}" type="sibTrans" cxnId="{A57DF73E-D64B-46D3-9D85-1643BFA39113}">
      <dgm:prSet/>
      <dgm:spPr/>
      <dgm:t>
        <a:bodyPr/>
        <a:lstStyle/>
        <a:p>
          <a:endParaRPr lang="en-GB"/>
        </a:p>
      </dgm:t>
    </dgm:pt>
    <dgm:pt modelId="{63945587-8510-480B-9ADD-692CA89974B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Only reciprocal interactions with the aggressor(s) should be followed. If an aggressor does not reciprocate a colleague’s intervention and shifts the attention onto you, do not answer them, simply refer them back to where the reciprocity broke down.</a:t>
          </a:r>
        </a:p>
      </dgm:t>
    </dgm:pt>
    <dgm:pt modelId="{2BB982EF-89F8-4BB6-A1BF-381765701E78}" type="parTrans" cxnId="{34090FB1-0CF2-4EC6-8E72-89DB7E4AFEB7}">
      <dgm:prSet/>
      <dgm:spPr/>
      <dgm:t>
        <a:bodyPr/>
        <a:lstStyle/>
        <a:p>
          <a:endParaRPr lang="en-GB"/>
        </a:p>
      </dgm:t>
    </dgm:pt>
    <dgm:pt modelId="{292D510D-F55F-41E5-872B-DF0AA1704381}" type="sibTrans" cxnId="{34090FB1-0CF2-4EC6-8E72-89DB7E4AFEB7}">
      <dgm:prSet/>
      <dgm:spPr/>
      <dgm:t>
        <a:bodyPr/>
        <a:lstStyle/>
        <a:p>
          <a:endParaRPr lang="en-GB"/>
        </a:p>
      </dgm:t>
    </dgm:pt>
    <dgm:pt modelId="{3E5E9375-634B-4B11-B6A2-14278E5F19C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a:t>
          </a:r>
        </a:p>
      </dgm:t>
    </dgm:pt>
    <dgm:pt modelId="{58AE2595-AD7A-4585-8F67-C2DD0E7A6CE5}" type="parTrans" cxnId="{BF67D4E7-BD40-4525-9AA1-FB09DE18FB5B}">
      <dgm:prSet/>
      <dgm:spPr/>
      <dgm:t>
        <a:bodyPr/>
        <a:lstStyle/>
        <a:p>
          <a:endParaRPr lang="en-GB"/>
        </a:p>
      </dgm:t>
    </dgm:pt>
    <dgm:pt modelId="{198D7440-C2AD-4E84-AB0C-FBAF9CB3BE62}" type="sibTrans" cxnId="{BF67D4E7-BD40-4525-9AA1-FB09DE18FB5B}">
      <dgm:prSet/>
      <dgm:spPr/>
      <dgm:t>
        <a:bodyPr/>
        <a:lstStyle/>
        <a:p>
          <a:endParaRPr lang="en-GB"/>
        </a:p>
      </dgm:t>
    </dgm:pt>
    <dgm:pt modelId="{657B7F24-072D-4972-8CA9-F089D9B118B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a:t>
          </a:r>
          <a:r>
            <a:rPr lang="en-GB" b="1" u="sng"/>
            <a:t>MIND YOUR COLLEAGUES TOES</a:t>
          </a:r>
        </a:p>
      </dgm:t>
    </dgm:pt>
    <dgm:pt modelId="{A9843872-652E-4E20-ABE9-1310F1F9F246}" type="parTrans" cxnId="{BEFAA2B4-301C-41A3-91BE-A69151FD236B}">
      <dgm:prSet/>
      <dgm:spPr/>
      <dgm:t>
        <a:bodyPr/>
        <a:lstStyle/>
        <a:p>
          <a:endParaRPr lang="en-GB"/>
        </a:p>
      </dgm:t>
    </dgm:pt>
    <dgm:pt modelId="{8825EC76-AD66-439F-88B8-833641EBFBFA}" type="sibTrans" cxnId="{BEFAA2B4-301C-41A3-91BE-A69151FD236B}">
      <dgm:prSet/>
      <dgm:spPr/>
      <dgm:t>
        <a:bodyPr/>
        <a:lstStyle/>
        <a:p>
          <a:endParaRPr lang="en-GB"/>
        </a:p>
      </dgm:t>
    </dgm:pt>
    <dgm:pt modelId="{6E41FB84-4ACD-47A6-AF8F-D63B6EA502F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 If a colleague tells an aggressor what they should do, and the aggressor then asks what you think, do not answer, simply tell them “You have heard what has been said.” This confers authority onto your colleague. </a:t>
          </a:r>
        </a:p>
      </dgm:t>
    </dgm:pt>
    <dgm:pt modelId="{1BC37287-EFC3-4909-A61E-6331E45D49CB}" type="parTrans" cxnId="{BED3BDAA-EF11-4D04-A2E2-207E0C2839BA}">
      <dgm:prSet/>
      <dgm:spPr/>
      <dgm:t>
        <a:bodyPr/>
        <a:lstStyle/>
        <a:p>
          <a:endParaRPr lang="en-GB"/>
        </a:p>
      </dgm:t>
    </dgm:pt>
    <dgm:pt modelId="{292A3102-2900-4483-80AD-16DDCE3F25E8}" type="sibTrans" cxnId="{BED3BDAA-EF11-4D04-A2E2-207E0C2839BA}">
      <dgm:prSet/>
      <dgm:spPr/>
      <dgm:t>
        <a:bodyPr/>
        <a:lstStyle/>
        <a:p>
          <a:endParaRPr lang="en-GB"/>
        </a:p>
      </dgm:t>
    </dgm:pt>
    <dgm:pt modelId="{ECE2ABEF-D385-4BA1-AA43-7F1EBEE8F25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u="sng"/>
            <a:t>TAKE THE PRESSURE OFF YOUR COLLEAGUE IF THEY SIGNAL THAT THEY ARE STRUGGLING</a:t>
          </a:r>
        </a:p>
      </dgm:t>
    </dgm:pt>
    <dgm:pt modelId="{8BEEAED1-0F15-4147-9104-B53C9412D02D}" type="parTrans" cxnId="{BFA4F009-F006-4876-A23A-748C61F34AAC}">
      <dgm:prSet/>
      <dgm:spPr/>
      <dgm:t>
        <a:bodyPr/>
        <a:lstStyle/>
        <a:p>
          <a:endParaRPr lang="en-GB"/>
        </a:p>
      </dgm:t>
    </dgm:pt>
    <dgm:pt modelId="{677116C2-7A61-4DA0-843D-B4947B7A385C}" type="sibTrans" cxnId="{BFA4F009-F006-4876-A23A-748C61F34AAC}">
      <dgm:prSet/>
      <dgm:spPr/>
      <dgm:t>
        <a:bodyPr/>
        <a:lstStyle/>
        <a:p>
          <a:endParaRPr lang="en-GB"/>
        </a:p>
      </dgm:t>
    </dgm:pt>
    <dgm:pt modelId="{E582F639-1CE2-49FC-AF00-CCB0193CDD7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a:p>
      </dgm:t>
    </dgm:pt>
    <dgm:pt modelId="{87BD07D8-B586-41C7-BDED-2048B842A8FD}" type="parTrans" cxnId="{7D486191-6BB2-4188-AA55-644BD7714BF4}">
      <dgm:prSet/>
      <dgm:spPr/>
      <dgm:t>
        <a:bodyPr/>
        <a:lstStyle/>
        <a:p>
          <a:endParaRPr lang="en-GB"/>
        </a:p>
      </dgm:t>
    </dgm:pt>
    <dgm:pt modelId="{223CC5EE-B189-4058-856B-B58868AB04D0}" type="sibTrans" cxnId="{7D486191-6BB2-4188-AA55-644BD7714BF4}">
      <dgm:prSet/>
      <dgm:spPr/>
      <dgm:t>
        <a:bodyPr/>
        <a:lstStyle/>
        <a:p>
          <a:endParaRPr lang="en-GB"/>
        </a:p>
      </dgm:t>
    </dgm:pt>
    <dgm:pt modelId="{A6CDD1A9-FCF8-4638-B757-C5D12A5921B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u="sng"/>
            <a:t>MAINTAIN THE FOCUS WHERE IT NEEDS TO BE</a:t>
          </a:r>
        </a:p>
      </dgm:t>
    </dgm:pt>
    <dgm:pt modelId="{70A21434-8831-4688-B395-9C02B56BC14C}" type="parTrans" cxnId="{C262F489-70FF-439B-B12E-1FFA019EA6C6}">
      <dgm:prSet/>
      <dgm:spPr/>
      <dgm:t>
        <a:bodyPr/>
        <a:lstStyle/>
        <a:p>
          <a:endParaRPr lang="en-GB"/>
        </a:p>
      </dgm:t>
    </dgm:pt>
    <dgm:pt modelId="{1EBA2F8B-5FD6-42A5-8C14-E8AB527E76DC}" type="sibTrans" cxnId="{C262F489-70FF-439B-B12E-1FFA019EA6C6}">
      <dgm:prSet/>
      <dgm:spPr/>
      <dgm:t>
        <a:bodyPr/>
        <a:lstStyle/>
        <a:p>
          <a:endParaRPr lang="en-GB"/>
        </a:p>
      </dgm:t>
    </dgm:pt>
    <dgm:pt modelId="{A442F2D1-0B49-4076-9E93-53555C0E6A3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Crises in group situations can be become prolonged and entrenched if everyone is focussing on the aggressor. Instead, colleagues should be focussing on the person who is trying to deal with the aggressor.</a:t>
          </a:r>
        </a:p>
      </dgm:t>
    </dgm:pt>
    <dgm:pt modelId="{6F905ACD-813C-4849-8D39-D384BE7BEC7E}" type="parTrans" cxnId="{03A82DC0-5BA6-4826-ADFE-563ADF4CC5BD}">
      <dgm:prSet/>
      <dgm:spPr/>
      <dgm:t>
        <a:bodyPr/>
        <a:lstStyle/>
        <a:p>
          <a:endParaRPr lang="en-GB"/>
        </a:p>
      </dgm:t>
    </dgm:pt>
    <dgm:pt modelId="{83CC72E8-9884-4CE2-8AEF-87DA70DFFB34}" type="sibTrans" cxnId="{03A82DC0-5BA6-4826-ADFE-563ADF4CC5BD}">
      <dgm:prSet/>
      <dgm:spPr/>
      <dgm:t>
        <a:bodyPr/>
        <a:lstStyle/>
        <a:p>
          <a:endParaRPr lang="en-GB"/>
        </a:p>
      </dgm:t>
    </dgm:pt>
    <dgm:pt modelId="{091D0876-629F-4F08-A1FD-7671B53300D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a:p>
      </dgm:t>
    </dgm:pt>
    <dgm:pt modelId="{DD9AAD63-AB38-40A6-A2D2-3D26A8D0C6E3}" type="parTrans" cxnId="{D7B4207B-1D4C-4E73-A0C3-9B9025324EF5}">
      <dgm:prSet/>
      <dgm:spPr/>
      <dgm:t>
        <a:bodyPr/>
        <a:lstStyle/>
        <a:p>
          <a:endParaRPr lang="en-GB"/>
        </a:p>
      </dgm:t>
    </dgm:pt>
    <dgm:pt modelId="{B66E10FF-21F8-4417-860E-63FA6CBFBF84}" type="sibTrans" cxnId="{D7B4207B-1D4C-4E73-A0C3-9B9025324EF5}">
      <dgm:prSet/>
      <dgm:spPr/>
      <dgm:t>
        <a:bodyPr/>
        <a:lstStyle/>
        <a:p>
          <a:endParaRPr lang="en-GB"/>
        </a:p>
      </dgm:t>
    </dgm:pt>
    <dgm:pt modelId="{7056F8F9-FE2B-44B5-855D-D24471ABE71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t>If a colleague is being verbally targeted, it may be difficult for them to defend themselves adequately, and it is therefore incumbent on colleagues to draw the aggressor’s attention away from them. Simple statements repeated without elaboration (e.g. “That’s enough”) are likely to be most effective</a:t>
          </a:r>
        </a:p>
      </dgm:t>
    </dgm:pt>
    <dgm:pt modelId="{22EF3941-A44F-40EC-82DB-81D0460DFB75}" type="parTrans" cxnId="{5D66E8E7-7695-421A-9971-9CF67A9B9BBC}">
      <dgm:prSet/>
      <dgm:spPr/>
      <dgm:t>
        <a:bodyPr/>
        <a:lstStyle/>
        <a:p>
          <a:endParaRPr lang="en-GB"/>
        </a:p>
      </dgm:t>
    </dgm:pt>
    <dgm:pt modelId="{13CA343C-2638-4B98-8437-89E074DC32EE}" type="sibTrans" cxnId="{5D66E8E7-7695-421A-9971-9CF67A9B9BBC}">
      <dgm:prSet/>
      <dgm:spPr/>
      <dgm:t>
        <a:bodyPr/>
        <a:lstStyle/>
        <a:p>
          <a:endParaRPr lang="en-GB"/>
        </a:p>
      </dgm:t>
    </dgm:pt>
    <dgm:pt modelId="{B785477B-B0AA-4B80-8E13-7B28AA31AFCA}" type="pres">
      <dgm:prSet presAssocID="{A9BA57EA-4B44-40D3-8C84-53FF4019F03F}" presName="linearFlow" presStyleCnt="0">
        <dgm:presLayoutVars>
          <dgm:dir/>
          <dgm:animLvl val="lvl"/>
          <dgm:resizeHandles val="exact"/>
        </dgm:presLayoutVars>
      </dgm:prSet>
      <dgm:spPr/>
    </dgm:pt>
    <dgm:pt modelId="{D4A67730-80D6-40E4-B2BE-6B8138D82282}" type="pres">
      <dgm:prSet presAssocID="{E89D076E-1485-4837-8B28-7722CE03B150}"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B744516-3FA7-4EBB-9787-DB7D18E1D748}" type="pres">
      <dgm:prSet presAssocID="{E89D076E-1485-4837-8B28-7722CE03B150}" presName="parentText" presStyleLbl="alignNode1" presStyleIdx="0" presStyleCnt="5">
        <dgm:presLayoutVars>
          <dgm:chMax val="1"/>
          <dgm:bulletEnabled val="1"/>
        </dgm:presLayoutVars>
      </dgm:prSet>
      <dgm:spPr/>
    </dgm:pt>
    <dgm:pt modelId="{2978DD88-DB7B-44C8-AF32-025C45A08C18}" type="pres">
      <dgm:prSet presAssocID="{E89D076E-1485-4837-8B28-7722CE03B150}" presName="descendantText" presStyleLbl="alignAcc1" presStyleIdx="0" presStyleCnt="5">
        <dgm:presLayoutVars>
          <dgm:bulletEnabled val="1"/>
        </dgm:presLayoutVars>
      </dgm:prSet>
      <dgm:spPr/>
    </dgm:pt>
    <dgm:pt modelId="{D652B655-B499-439B-A4AA-8DA83368F5F5}" type="pres">
      <dgm:prSet presAssocID="{AF80F69D-68AA-43E2-BE82-E9544291D118}"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D6CFA66-9E94-4524-ABE6-7188D4193933}" type="pres">
      <dgm:prSet presAssocID="{9535F802-FB95-4088-B286-F313F1E9CFE5}"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399285D-DC83-48BE-9113-CD6E34F263F2}" type="pres">
      <dgm:prSet presAssocID="{9535F802-FB95-4088-B286-F313F1E9CFE5}" presName="parentText" presStyleLbl="alignNode1" presStyleIdx="1" presStyleCnt="5">
        <dgm:presLayoutVars>
          <dgm:chMax val="1"/>
          <dgm:bulletEnabled val="1"/>
        </dgm:presLayoutVars>
      </dgm:prSet>
      <dgm:spPr/>
    </dgm:pt>
    <dgm:pt modelId="{D79EF105-EB96-4F1F-B757-8202899458CB}" type="pres">
      <dgm:prSet presAssocID="{9535F802-FB95-4088-B286-F313F1E9CFE5}" presName="descendantText" presStyleLbl="alignAcc1" presStyleIdx="1" presStyleCnt="5">
        <dgm:presLayoutVars>
          <dgm:bulletEnabled val="1"/>
        </dgm:presLayoutVars>
      </dgm:prSet>
      <dgm:spPr/>
    </dgm:pt>
    <dgm:pt modelId="{3B3D87F0-E589-4F7D-9DC4-763F75E1950C}" type="pres">
      <dgm:prSet presAssocID="{A1251B26-0142-4112-89BD-42AC58ED55B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B654DBB-3852-4652-A23A-3B96EFB86C66}" type="pres">
      <dgm:prSet presAssocID="{3E5E9375-634B-4B11-B6A2-14278E5F19CE}"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15AFB04-16CD-459F-8EAC-DD37D603EB26}" type="pres">
      <dgm:prSet presAssocID="{3E5E9375-634B-4B11-B6A2-14278E5F19CE}" presName="parentText" presStyleLbl="alignNode1" presStyleIdx="2" presStyleCnt="5">
        <dgm:presLayoutVars>
          <dgm:chMax val="1"/>
          <dgm:bulletEnabled val="1"/>
        </dgm:presLayoutVars>
      </dgm:prSet>
      <dgm:spPr/>
    </dgm:pt>
    <dgm:pt modelId="{3A85494A-A495-426A-9053-9D7DEA9EBD92}" type="pres">
      <dgm:prSet presAssocID="{3E5E9375-634B-4B11-B6A2-14278E5F19CE}" presName="descendantText" presStyleLbl="alignAcc1" presStyleIdx="2" presStyleCnt="5">
        <dgm:presLayoutVars>
          <dgm:bulletEnabled val="1"/>
        </dgm:presLayoutVars>
      </dgm:prSet>
      <dgm:spPr/>
    </dgm:pt>
    <dgm:pt modelId="{18EA0914-A229-4671-BB87-DAB434BBD30B}" type="pres">
      <dgm:prSet presAssocID="{198D7440-C2AD-4E84-AB0C-FBAF9CB3BE62}"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CFCB372-72AC-4D37-B65C-75CAB42076D7}" type="pres">
      <dgm:prSet presAssocID="{E582F639-1CE2-49FC-AF00-CCB0193CDD75}"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14DBF81-A17E-4FA1-9FD5-109225C1EE57}" type="pres">
      <dgm:prSet presAssocID="{E582F639-1CE2-49FC-AF00-CCB0193CDD75}" presName="parentText" presStyleLbl="alignNode1" presStyleIdx="3" presStyleCnt="5">
        <dgm:presLayoutVars>
          <dgm:chMax val="1"/>
          <dgm:bulletEnabled val="1"/>
        </dgm:presLayoutVars>
      </dgm:prSet>
      <dgm:spPr/>
    </dgm:pt>
    <dgm:pt modelId="{83BB2722-9C86-4654-A6EB-CFCC7C2C9C65}" type="pres">
      <dgm:prSet presAssocID="{E582F639-1CE2-49FC-AF00-CCB0193CDD75}" presName="descendantText" presStyleLbl="alignAcc1" presStyleIdx="3" presStyleCnt="5">
        <dgm:presLayoutVars>
          <dgm:bulletEnabled val="1"/>
        </dgm:presLayoutVars>
      </dgm:prSet>
      <dgm:spPr/>
    </dgm:pt>
    <dgm:pt modelId="{8B5142EA-661D-4C19-A5A9-A851444A4B13}" type="pres">
      <dgm:prSet presAssocID="{223CC5EE-B189-4058-856B-B58868AB04D0}"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54BC974-D2FB-4388-986C-896A92F78B03}" type="pres">
      <dgm:prSet presAssocID="{091D0876-629F-4F08-A1FD-7671B53300D5}"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25EE915-E581-457E-AC14-89947A7A9AC0}" type="pres">
      <dgm:prSet presAssocID="{091D0876-629F-4F08-A1FD-7671B53300D5}" presName="parentText" presStyleLbl="alignNode1" presStyleIdx="4" presStyleCnt="5">
        <dgm:presLayoutVars>
          <dgm:chMax val="1"/>
          <dgm:bulletEnabled val="1"/>
        </dgm:presLayoutVars>
      </dgm:prSet>
      <dgm:spPr/>
    </dgm:pt>
    <dgm:pt modelId="{BE12A9B8-A11A-4965-A396-37032A00E868}" type="pres">
      <dgm:prSet presAssocID="{091D0876-629F-4F08-A1FD-7671B53300D5}" presName="descendantText" presStyleLbl="alignAcc1" presStyleIdx="4" presStyleCnt="5">
        <dgm:presLayoutVars>
          <dgm:bulletEnabled val="1"/>
        </dgm:presLayoutVars>
      </dgm:prSet>
      <dgm:spPr/>
    </dgm:pt>
  </dgm:ptLst>
  <dgm:cxnLst>
    <dgm:cxn modelId="{A5525001-B896-4724-AD2B-F8BCE6425336}" type="presOf" srcId="{A9BA57EA-4B44-40D3-8C84-53FF4019F03F}" destId="{B785477B-B0AA-4B80-8E13-7B28AA31AFCA}" srcOrd="0" destOrd="0" presId="urn:microsoft.com/office/officeart/2005/8/layout/chevron2"/>
    <dgm:cxn modelId="{BFA4F009-F006-4876-A23A-748C61F34AAC}" srcId="{091D0876-629F-4F08-A1FD-7671B53300D5}" destId="{ECE2ABEF-D385-4BA1-AA43-7F1EBEE8F254}" srcOrd="0" destOrd="0" parTransId="{8BEEAED1-0F15-4147-9104-B53C9412D02D}" sibTransId="{677116C2-7A61-4DA0-843D-B4947B7A385C}"/>
    <dgm:cxn modelId="{6E485118-73F3-445F-95E3-BB290016C080}" srcId="{A9BA57EA-4B44-40D3-8C84-53FF4019F03F}" destId="{9535F802-FB95-4088-B286-F313F1E9CFE5}" srcOrd="1" destOrd="0" parTransId="{9D53CFB6-5AAA-4598-90FB-5CC9C89463AF}" sibTransId="{A1251B26-0142-4112-89BD-42AC58ED55BD}"/>
    <dgm:cxn modelId="{D58CB924-FA79-43E5-B125-B11D2E11EF28}" type="presOf" srcId="{6E41FB84-4ACD-47A6-AF8F-D63B6EA502F0}" destId="{3A85494A-A495-426A-9053-9D7DEA9EBD92}" srcOrd="0" destOrd="1" presId="urn:microsoft.com/office/officeart/2005/8/layout/chevron2"/>
    <dgm:cxn modelId="{3490D62D-3DE4-48EE-B29A-6119FAA91042}" type="presOf" srcId="{3E5E9375-634B-4B11-B6A2-14278E5F19CE}" destId="{C15AFB04-16CD-459F-8EAC-DD37D603EB26}" srcOrd="0" destOrd="0" presId="urn:microsoft.com/office/officeart/2005/8/layout/chevron2"/>
    <dgm:cxn modelId="{A57DF73E-D64B-46D3-9D85-1643BFA39113}" srcId="{9535F802-FB95-4088-B286-F313F1E9CFE5}" destId="{C670F945-F04E-4E75-8A78-5E8FEB9E81C8}" srcOrd="0" destOrd="0" parTransId="{ACA9EB89-559A-4E64-92FF-B7DED0B295AE}" sibTransId="{7A27A355-9FA0-4E92-B1FE-2EA7F1228A74}"/>
    <dgm:cxn modelId="{5A3D7E45-7052-4E13-915C-944C9443036F}" type="presOf" srcId="{C670F945-F04E-4E75-8A78-5E8FEB9E81C8}" destId="{D79EF105-EB96-4F1F-B757-8202899458CB}" srcOrd="0" destOrd="0" presId="urn:microsoft.com/office/officeart/2005/8/layout/chevron2"/>
    <dgm:cxn modelId="{B1A71650-117C-4F95-A030-3E5B8475D7D7}" type="presOf" srcId="{091D0876-629F-4F08-A1FD-7671B53300D5}" destId="{A25EE915-E581-457E-AC14-89947A7A9AC0}" srcOrd="0" destOrd="0" presId="urn:microsoft.com/office/officeart/2005/8/layout/chevron2"/>
    <dgm:cxn modelId="{B0B01457-A3BD-4AE2-92CB-99B35A0CA3E2}" type="presOf" srcId="{ECE2ABEF-D385-4BA1-AA43-7F1EBEE8F254}" destId="{BE12A9B8-A11A-4965-A396-37032A00E868}" srcOrd="0" destOrd="0" presId="urn:microsoft.com/office/officeart/2005/8/layout/chevron2"/>
    <dgm:cxn modelId="{FA457E57-1842-448F-A635-F631806CBB9D}" type="presOf" srcId="{63945587-8510-480B-9ADD-692CA89974B4}" destId="{D79EF105-EB96-4F1F-B757-8202899458CB}" srcOrd="0" destOrd="1" presId="urn:microsoft.com/office/officeart/2005/8/layout/chevron2"/>
    <dgm:cxn modelId="{CCF7F860-362A-41A4-84DC-2407F01F31AF}" srcId="{E89D076E-1485-4837-8B28-7722CE03B150}" destId="{CBF32A96-A8E5-4B26-8744-105D311FC836}" srcOrd="1" destOrd="0" parTransId="{9DAB7674-DBA3-4A71-B344-B03087C4DEF4}" sibTransId="{15CAE58C-D720-4668-89B5-18CE770932BB}"/>
    <dgm:cxn modelId="{672FF761-9DCF-45B4-8FA3-9C043E045177}" type="presOf" srcId="{A442F2D1-0B49-4076-9E93-53555C0E6A3C}" destId="{83BB2722-9C86-4654-A6EB-CFCC7C2C9C65}" srcOrd="0" destOrd="1" presId="urn:microsoft.com/office/officeart/2005/8/layout/chevron2"/>
    <dgm:cxn modelId="{D7B4207B-1D4C-4E73-A0C3-9B9025324EF5}" srcId="{A9BA57EA-4B44-40D3-8C84-53FF4019F03F}" destId="{091D0876-629F-4F08-A1FD-7671B53300D5}" srcOrd="4" destOrd="0" parTransId="{DD9AAD63-AB38-40A6-A2D2-3D26A8D0C6E3}" sibTransId="{B66E10FF-21F8-4417-860E-63FA6CBFBF84}"/>
    <dgm:cxn modelId="{3078247E-F3E0-40A7-9830-3FF565935C77}" type="presOf" srcId="{E89D076E-1485-4837-8B28-7722CE03B150}" destId="{8B744516-3FA7-4EBB-9787-DB7D18E1D748}" srcOrd="0" destOrd="0" presId="urn:microsoft.com/office/officeart/2005/8/layout/chevron2"/>
    <dgm:cxn modelId="{C262F489-70FF-439B-B12E-1FFA019EA6C6}" srcId="{E582F639-1CE2-49FC-AF00-CCB0193CDD75}" destId="{A6CDD1A9-FCF8-4638-B757-C5D12A5921BF}" srcOrd="0" destOrd="0" parTransId="{70A21434-8831-4688-B395-9C02B56BC14C}" sibTransId="{1EBA2F8B-5FD6-42A5-8C14-E8AB527E76DC}"/>
    <dgm:cxn modelId="{0273E88D-511C-476E-B7ED-4AE902F3818A}" type="presOf" srcId="{657B7F24-072D-4972-8CA9-F089D9B118BF}" destId="{3A85494A-A495-426A-9053-9D7DEA9EBD92}" srcOrd="0" destOrd="0" presId="urn:microsoft.com/office/officeart/2005/8/layout/chevron2"/>
    <dgm:cxn modelId="{7D486191-6BB2-4188-AA55-644BD7714BF4}" srcId="{A9BA57EA-4B44-40D3-8C84-53FF4019F03F}" destId="{E582F639-1CE2-49FC-AF00-CCB0193CDD75}" srcOrd="3" destOrd="0" parTransId="{87BD07D8-B586-41C7-BDED-2048B842A8FD}" sibTransId="{223CC5EE-B189-4058-856B-B58868AB04D0}"/>
    <dgm:cxn modelId="{4715069A-783B-4D5C-880C-5C8EFC49275A}" type="presOf" srcId="{7056F8F9-FE2B-44B5-855D-D24471ABE710}" destId="{BE12A9B8-A11A-4965-A396-37032A00E868}" srcOrd="0" destOrd="1" presId="urn:microsoft.com/office/officeart/2005/8/layout/chevron2"/>
    <dgm:cxn modelId="{C932729F-0091-4B0F-8258-37362D748888}" type="presOf" srcId="{E582F639-1CE2-49FC-AF00-CCB0193CDD75}" destId="{914DBF81-A17E-4FA1-9FD5-109225C1EE57}" srcOrd="0" destOrd="0" presId="urn:microsoft.com/office/officeart/2005/8/layout/chevron2"/>
    <dgm:cxn modelId="{BED3BDAA-EF11-4D04-A2E2-207E0C2839BA}" srcId="{3E5E9375-634B-4B11-B6A2-14278E5F19CE}" destId="{6E41FB84-4ACD-47A6-AF8F-D63B6EA502F0}" srcOrd="1" destOrd="0" parTransId="{1BC37287-EFC3-4909-A61E-6331E45D49CB}" sibTransId="{292A3102-2900-4483-80AD-16DDCE3F25E8}"/>
    <dgm:cxn modelId="{A5834BAB-221E-44FA-B56E-3135E55DB823}" srcId="{E89D076E-1485-4837-8B28-7722CE03B150}" destId="{03D3AD04-7E7C-401D-A177-22F9E71E57B3}" srcOrd="0" destOrd="0" parTransId="{6B8A9DC2-AFF5-4D37-BEC6-99A2F070E597}" sibTransId="{7DD0CFB7-19F5-427D-92BD-AC434C59BDA0}"/>
    <dgm:cxn modelId="{34090FB1-0CF2-4EC6-8E72-89DB7E4AFEB7}" srcId="{9535F802-FB95-4088-B286-F313F1E9CFE5}" destId="{63945587-8510-480B-9ADD-692CA89974B4}" srcOrd="1" destOrd="0" parTransId="{2BB982EF-89F8-4BB6-A1BF-381765701E78}" sibTransId="{292D510D-F55F-41E5-872B-DF0AA1704381}"/>
    <dgm:cxn modelId="{BEFAA2B4-301C-41A3-91BE-A69151FD236B}" srcId="{3E5E9375-634B-4B11-B6A2-14278E5F19CE}" destId="{657B7F24-072D-4972-8CA9-F089D9B118BF}" srcOrd="0" destOrd="0" parTransId="{A9843872-652E-4E20-ABE9-1310F1F9F246}" sibTransId="{8825EC76-AD66-439F-88B8-833641EBFBFA}"/>
    <dgm:cxn modelId="{C83533BC-8FB3-4AF4-9ECB-7E5EEBBFC903}" type="presOf" srcId="{CBF32A96-A8E5-4B26-8744-105D311FC836}" destId="{2978DD88-DB7B-44C8-AF32-025C45A08C18}" srcOrd="0" destOrd="1" presId="urn:microsoft.com/office/officeart/2005/8/layout/chevron2"/>
    <dgm:cxn modelId="{03A82DC0-5BA6-4826-ADFE-563ADF4CC5BD}" srcId="{E582F639-1CE2-49FC-AF00-CCB0193CDD75}" destId="{A442F2D1-0B49-4076-9E93-53555C0E6A3C}" srcOrd="1" destOrd="0" parTransId="{6F905ACD-813C-4849-8D39-D384BE7BEC7E}" sibTransId="{83CC72E8-9884-4CE2-8AEF-87DA70DFFB34}"/>
    <dgm:cxn modelId="{370294C0-8684-4E0E-A77B-D5F27247902B}" type="presOf" srcId="{9535F802-FB95-4088-B286-F313F1E9CFE5}" destId="{4399285D-DC83-48BE-9113-CD6E34F263F2}" srcOrd="0" destOrd="0" presId="urn:microsoft.com/office/officeart/2005/8/layout/chevron2"/>
    <dgm:cxn modelId="{341A4EC4-ED2A-45E2-87D1-EBCA2A3C764E}" type="presOf" srcId="{A6CDD1A9-FCF8-4638-B757-C5D12A5921BF}" destId="{83BB2722-9C86-4654-A6EB-CFCC7C2C9C65}" srcOrd="0" destOrd="0" presId="urn:microsoft.com/office/officeart/2005/8/layout/chevron2"/>
    <dgm:cxn modelId="{B9087DE1-06E7-446A-8391-06B3F55BD8ED}" srcId="{A9BA57EA-4B44-40D3-8C84-53FF4019F03F}" destId="{E89D076E-1485-4837-8B28-7722CE03B150}" srcOrd="0" destOrd="0" parTransId="{42889830-2B7F-456F-8DEC-42F1A2EE9B0C}" sibTransId="{AF80F69D-68AA-43E2-BE82-E9544291D118}"/>
    <dgm:cxn modelId="{4FE1B7E3-02B0-4F1F-AD0F-6CA2F4A433C3}" type="presOf" srcId="{03D3AD04-7E7C-401D-A177-22F9E71E57B3}" destId="{2978DD88-DB7B-44C8-AF32-025C45A08C18}" srcOrd="0" destOrd="0" presId="urn:microsoft.com/office/officeart/2005/8/layout/chevron2"/>
    <dgm:cxn modelId="{BF67D4E7-BD40-4525-9AA1-FB09DE18FB5B}" srcId="{A9BA57EA-4B44-40D3-8C84-53FF4019F03F}" destId="{3E5E9375-634B-4B11-B6A2-14278E5F19CE}" srcOrd="2" destOrd="0" parTransId="{58AE2595-AD7A-4585-8F67-C2DD0E7A6CE5}" sibTransId="{198D7440-C2AD-4E84-AB0C-FBAF9CB3BE62}"/>
    <dgm:cxn modelId="{5D66E8E7-7695-421A-9971-9CF67A9B9BBC}" srcId="{091D0876-629F-4F08-A1FD-7671B53300D5}" destId="{7056F8F9-FE2B-44B5-855D-D24471ABE710}" srcOrd="1" destOrd="0" parTransId="{22EF3941-A44F-40EC-82DB-81D0460DFB75}" sibTransId="{13CA343C-2638-4B98-8437-89E074DC32EE}"/>
    <dgm:cxn modelId="{0A83F83F-FDA7-4FA5-BFBE-81BED917760E}" type="presParOf" srcId="{B785477B-B0AA-4B80-8E13-7B28AA31AFCA}" destId="{D4A67730-80D6-40E4-B2BE-6B8138D82282}" srcOrd="0" destOrd="0" presId="urn:microsoft.com/office/officeart/2005/8/layout/chevron2"/>
    <dgm:cxn modelId="{D7DC4D95-FD03-4C48-A4CA-DDFFB72D97EA}" type="presParOf" srcId="{D4A67730-80D6-40E4-B2BE-6B8138D82282}" destId="{8B744516-3FA7-4EBB-9787-DB7D18E1D748}" srcOrd="0" destOrd="0" presId="urn:microsoft.com/office/officeart/2005/8/layout/chevron2"/>
    <dgm:cxn modelId="{CA7DCE25-A545-425C-96B1-76761350A745}" type="presParOf" srcId="{D4A67730-80D6-40E4-B2BE-6B8138D82282}" destId="{2978DD88-DB7B-44C8-AF32-025C45A08C18}" srcOrd="1" destOrd="0" presId="urn:microsoft.com/office/officeart/2005/8/layout/chevron2"/>
    <dgm:cxn modelId="{CE83924C-721A-4F7D-86D3-7F31FDA2264A}" type="presParOf" srcId="{B785477B-B0AA-4B80-8E13-7B28AA31AFCA}" destId="{D652B655-B499-439B-A4AA-8DA83368F5F5}" srcOrd="1" destOrd="0" presId="urn:microsoft.com/office/officeart/2005/8/layout/chevron2"/>
    <dgm:cxn modelId="{5C490413-D582-4BD6-A5D3-7A1F09F6D8C4}" type="presParOf" srcId="{B785477B-B0AA-4B80-8E13-7B28AA31AFCA}" destId="{ED6CFA66-9E94-4524-ABE6-7188D4193933}" srcOrd="2" destOrd="0" presId="urn:microsoft.com/office/officeart/2005/8/layout/chevron2"/>
    <dgm:cxn modelId="{7325ED59-1736-4AFF-8732-AD567A37F602}" type="presParOf" srcId="{ED6CFA66-9E94-4524-ABE6-7188D4193933}" destId="{4399285D-DC83-48BE-9113-CD6E34F263F2}" srcOrd="0" destOrd="0" presId="urn:microsoft.com/office/officeart/2005/8/layout/chevron2"/>
    <dgm:cxn modelId="{6D39F462-81E2-4329-A913-03FE86CEAF67}" type="presParOf" srcId="{ED6CFA66-9E94-4524-ABE6-7188D4193933}" destId="{D79EF105-EB96-4F1F-B757-8202899458CB}" srcOrd="1" destOrd="0" presId="urn:microsoft.com/office/officeart/2005/8/layout/chevron2"/>
    <dgm:cxn modelId="{FCBB2F44-60CC-4533-B3DC-9B2382641476}" type="presParOf" srcId="{B785477B-B0AA-4B80-8E13-7B28AA31AFCA}" destId="{3B3D87F0-E589-4F7D-9DC4-763F75E1950C}" srcOrd="3" destOrd="0" presId="urn:microsoft.com/office/officeart/2005/8/layout/chevron2"/>
    <dgm:cxn modelId="{5D09E9BF-28F3-4B42-8D3A-F20A7AA23C02}" type="presParOf" srcId="{B785477B-B0AA-4B80-8E13-7B28AA31AFCA}" destId="{5B654DBB-3852-4652-A23A-3B96EFB86C66}" srcOrd="4" destOrd="0" presId="urn:microsoft.com/office/officeart/2005/8/layout/chevron2"/>
    <dgm:cxn modelId="{81DA941B-1DDB-4892-B9EB-967F7135A540}" type="presParOf" srcId="{5B654DBB-3852-4652-A23A-3B96EFB86C66}" destId="{C15AFB04-16CD-459F-8EAC-DD37D603EB26}" srcOrd="0" destOrd="0" presId="urn:microsoft.com/office/officeart/2005/8/layout/chevron2"/>
    <dgm:cxn modelId="{64E0F9F8-3293-408E-96E3-DBAEFF8F323E}" type="presParOf" srcId="{5B654DBB-3852-4652-A23A-3B96EFB86C66}" destId="{3A85494A-A495-426A-9053-9D7DEA9EBD92}" srcOrd="1" destOrd="0" presId="urn:microsoft.com/office/officeart/2005/8/layout/chevron2"/>
    <dgm:cxn modelId="{430C7A32-83B1-49D2-ACCD-2E32718A80AB}" type="presParOf" srcId="{B785477B-B0AA-4B80-8E13-7B28AA31AFCA}" destId="{18EA0914-A229-4671-BB87-DAB434BBD30B}" srcOrd="5" destOrd="0" presId="urn:microsoft.com/office/officeart/2005/8/layout/chevron2"/>
    <dgm:cxn modelId="{C085A72E-BB0D-4DEC-9763-E7CEE8B17A2E}" type="presParOf" srcId="{B785477B-B0AA-4B80-8E13-7B28AA31AFCA}" destId="{DCFCB372-72AC-4D37-B65C-75CAB42076D7}" srcOrd="6" destOrd="0" presId="urn:microsoft.com/office/officeart/2005/8/layout/chevron2"/>
    <dgm:cxn modelId="{F5917276-1535-49BB-BCA0-F6281E6CF227}" type="presParOf" srcId="{DCFCB372-72AC-4D37-B65C-75CAB42076D7}" destId="{914DBF81-A17E-4FA1-9FD5-109225C1EE57}" srcOrd="0" destOrd="0" presId="urn:microsoft.com/office/officeart/2005/8/layout/chevron2"/>
    <dgm:cxn modelId="{A8DE21D5-B18F-4AFA-ABF5-2060945EE19E}" type="presParOf" srcId="{DCFCB372-72AC-4D37-B65C-75CAB42076D7}" destId="{83BB2722-9C86-4654-A6EB-CFCC7C2C9C65}" srcOrd="1" destOrd="0" presId="urn:microsoft.com/office/officeart/2005/8/layout/chevron2"/>
    <dgm:cxn modelId="{30800676-5ADD-4C4B-A44E-7CEBE94CBCE9}" type="presParOf" srcId="{B785477B-B0AA-4B80-8E13-7B28AA31AFCA}" destId="{8B5142EA-661D-4C19-A5A9-A851444A4B13}" srcOrd="7" destOrd="0" presId="urn:microsoft.com/office/officeart/2005/8/layout/chevron2"/>
    <dgm:cxn modelId="{B5469613-1A6A-44BE-A16D-6F5FDCA8848F}" type="presParOf" srcId="{B785477B-B0AA-4B80-8E13-7B28AA31AFCA}" destId="{E54BC974-D2FB-4388-986C-896A92F78B03}" srcOrd="8" destOrd="0" presId="urn:microsoft.com/office/officeart/2005/8/layout/chevron2"/>
    <dgm:cxn modelId="{31C486A3-171C-45F9-BF04-E64834D5CFED}" type="presParOf" srcId="{E54BC974-D2FB-4388-986C-896A92F78B03}" destId="{A25EE915-E581-457E-AC14-89947A7A9AC0}" srcOrd="0" destOrd="0" presId="urn:microsoft.com/office/officeart/2005/8/layout/chevron2"/>
    <dgm:cxn modelId="{69C237FA-1C24-4A24-B0F2-BF64CE9ABB3A}" type="presParOf" srcId="{E54BC974-D2FB-4388-986C-896A92F78B03}" destId="{BE12A9B8-A11A-4965-A396-37032A00E86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2A3BA-9B23-41BE-9762-B9DA3AA9603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13CD6077-F05E-4476-BDD7-9FDFCB65DB77}">
      <dgm:prSet phldrT="[Text]" custT="1"/>
      <dgm:spPr>
        <a:noFill/>
        <a:ln>
          <a:solidFill>
            <a:schemeClr val="tx1"/>
          </a:solidFill>
        </a:ln>
      </dgm:spPr>
      <dgm:t>
        <a:bodyPr/>
        <a:lstStyle/>
        <a:p>
          <a:r>
            <a:rPr lang="en-GB" sz="1050">
              <a:solidFill>
                <a:schemeClr val="tx1"/>
              </a:solidFill>
            </a:rPr>
            <a:t>1. Are they easy to reach? Do all staff know what it sounds like, where it will sound, and whether it goes directly to the police or not?</a:t>
          </a:r>
        </a:p>
      </dgm:t>
    </dgm:pt>
    <dgm:pt modelId="{01BCFCBE-FFCF-4413-9A58-43FFF136EDA2}" type="parTrans" cxnId="{03A78AD7-7836-4ACC-977D-85556DF13F68}">
      <dgm:prSet/>
      <dgm:spPr/>
      <dgm:t>
        <a:bodyPr/>
        <a:lstStyle/>
        <a:p>
          <a:endParaRPr lang="en-GB"/>
        </a:p>
      </dgm:t>
    </dgm:pt>
    <dgm:pt modelId="{26B917CE-33D5-4635-9668-C251AFA69C27}" type="sibTrans" cxnId="{03A78AD7-7836-4ACC-977D-85556DF13F68}">
      <dgm:prSet/>
      <dgm:spPr/>
      <dgm:t>
        <a:bodyPr/>
        <a:lstStyle/>
        <a:p>
          <a:endParaRPr lang="en-GB"/>
        </a:p>
      </dgm:t>
    </dgm:pt>
    <dgm:pt modelId="{D03A7E5C-A8A3-4750-8F60-167F7DCB062B}">
      <dgm:prSet phldrT="[Text]" custT="1"/>
      <dgm:spPr>
        <a:noFill/>
        <a:ln>
          <a:solidFill>
            <a:schemeClr val="tx1"/>
          </a:solidFill>
        </a:ln>
      </dgm:spPr>
      <dgm:t>
        <a:bodyPr/>
        <a:lstStyle/>
        <a:p>
          <a:r>
            <a:rPr lang="en-GB" sz="1050" b="1" u="sng">
              <a:solidFill>
                <a:schemeClr val="tx1"/>
              </a:solidFill>
            </a:rPr>
            <a:t>Interview Rooms</a:t>
          </a:r>
        </a:p>
      </dgm:t>
    </dgm:pt>
    <dgm:pt modelId="{B6CE063A-794D-4976-B194-6053072DFE1B}" type="parTrans" cxnId="{7304D403-D651-4E05-B6B5-CF1471977AD5}">
      <dgm:prSet/>
      <dgm:spPr/>
      <dgm:t>
        <a:bodyPr/>
        <a:lstStyle/>
        <a:p>
          <a:endParaRPr lang="en-GB"/>
        </a:p>
      </dgm:t>
    </dgm:pt>
    <dgm:pt modelId="{B83EE6E6-D54C-4DD5-A6C6-66D73051B3A7}" type="sibTrans" cxnId="{7304D403-D651-4E05-B6B5-CF1471977AD5}">
      <dgm:prSet/>
      <dgm:spPr/>
      <dgm:t>
        <a:bodyPr/>
        <a:lstStyle/>
        <a:p>
          <a:endParaRPr lang="en-GB"/>
        </a:p>
      </dgm:t>
    </dgm:pt>
    <dgm:pt modelId="{7126FEEE-0BAD-4961-82AF-B854FCDE1AAB}">
      <dgm:prSet phldrT="[Text]" custT="1"/>
      <dgm:spPr>
        <a:noFill/>
        <a:ln>
          <a:solidFill>
            <a:schemeClr val="tx1"/>
          </a:solidFill>
        </a:ln>
      </dgm:spPr>
      <dgm:t>
        <a:bodyPr/>
        <a:lstStyle/>
        <a:p>
          <a:r>
            <a:rPr lang="en-GB" sz="1050">
              <a:solidFill>
                <a:schemeClr val="tx1"/>
              </a:solidFill>
            </a:rPr>
            <a:t>1. Do interview rooms allow for staff to exit without approaching the aggressor?</a:t>
          </a:r>
        </a:p>
      </dgm:t>
    </dgm:pt>
    <dgm:pt modelId="{D1ED5053-18E1-4AE3-AC87-DD102C072483}" type="parTrans" cxnId="{49162E8F-10A8-49BE-9828-9D14C1A27F5F}">
      <dgm:prSet/>
      <dgm:spPr/>
      <dgm:t>
        <a:bodyPr/>
        <a:lstStyle/>
        <a:p>
          <a:endParaRPr lang="en-GB"/>
        </a:p>
      </dgm:t>
    </dgm:pt>
    <dgm:pt modelId="{85134173-C067-4206-ACC2-80B55638C82E}" type="sibTrans" cxnId="{49162E8F-10A8-49BE-9828-9D14C1A27F5F}">
      <dgm:prSet/>
      <dgm:spPr/>
      <dgm:t>
        <a:bodyPr/>
        <a:lstStyle/>
        <a:p>
          <a:endParaRPr lang="en-GB"/>
        </a:p>
      </dgm:t>
    </dgm:pt>
    <dgm:pt modelId="{0639823D-70C7-4C37-AE9D-B1E630BB63AB}">
      <dgm:prSet phldrT="[Text]" custT="1"/>
      <dgm:spPr>
        <a:noFill/>
        <a:ln>
          <a:solidFill>
            <a:schemeClr val="tx1"/>
          </a:solidFill>
        </a:ln>
      </dgm:spPr>
      <dgm:t>
        <a:bodyPr/>
        <a:lstStyle/>
        <a:p>
          <a:r>
            <a:rPr lang="en-GB" sz="1050" b="1" u="sng">
              <a:solidFill>
                <a:schemeClr val="tx1"/>
              </a:solidFill>
            </a:rPr>
            <a:t>Reception Area</a:t>
          </a:r>
        </a:p>
      </dgm:t>
    </dgm:pt>
    <dgm:pt modelId="{6A66A2DE-ED06-464D-8DD8-432EFA276952}" type="parTrans" cxnId="{DB5EB830-3BBC-45B3-A071-C900F8514E3D}">
      <dgm:prSet/>
      <dgm:spPr/>
      <dgm:t>
        <a:bodyPr/>
        <a:lstStyle/>
        <a:p>
          <a:endParaRPr lang="en-GB"/>
        </a:p>
      </dgm:t>
    </dgm:pt>
    <dgm:pt modelId="{9AFC2EA6-24F5-4555-99E1-7727A3138024}" type="sibTrans" cxnId="{DB5EB830-3BBC-45B3-A071-C900F8514E3D}">
      <dgm:prSet/>
      <dgm:spPr/>
      <dgm:t>
        <a:bodyPr/>
        <a:lstStyle/>
        <a:p>
          <a:endParaRPr lang="en-GB"/>
        </a:p>
      </dgm:t>
    </dgm:pt>
    <dgm:pt modelId="{F12EA25A-9E49-4675-8A1D-3F141B32F22A}">
      <dgm:prSet phldrT="[Text]" custT="1"/>
      <dgm:spPr>
        <a:noFill/>
        <a:ln>
          <a:solidFill>
            <a:schemeClr val="tx1"/>
          </a:solidFill>
        </a:ln>
      </dgm:spPr>
      <dgm:t>
        <a:bodyPr/>
        <a:lstStyle/>
        <a:p>
          <a:r>
            <a:rPr lang="en-GB" sz="1050">
              <a:solidFill>
                <a:schemeClr val="tx1"/>
              </a:solidFill>
            </a:rPr>
            <a:t>1. Is it comfortable and well lit, with appropriate reading material? TV</a:t>
          </a:r>
        </a:p>
      </dgm:t>
    </dgm:pt>
    <dgm:pt modelId="{D0D5CF9F-79B6-489B-AC17-B1E0EF6042F2}" type="parTrans" cxnId="{B0BAC1E0-A7E4-41C5-8C3D-2A96D0D5C74B}">
      <dgm:prSet/>
      <dgm:spPr/>
      <dgm:t>
        <a:bodyPr/>
        <a:lstStyle/>
        <a:p>
          <a:endParaRPr lang="en-GB"/>
        </a:p>
      </dgm:t>
    </dgm:pt>
    <dgm:pt modelId="{B620E387-888B-463B-927B-2ABB88C19887}" type="sibTrans" cxnId="{B0BAC1E0-A7E4-41C5-8C3D-2A96D0D5C74B}">
      <dgm:prSet/>
      <dgm:spPr/>
      <dgm:t>
        <a:bodyPr/>
        <a:lstStyle/>
        <a:p>
          <a:endParaRPr lang="en-GB"/>
        </a:p>
      </dgm:t>
    </dgm:pt>
    <dgm:pt modelId="{CF2E9518-FAA7-4299-90B4-7D5A74122C34}">
      <dgm:prSet phldrT="[Text]" custT="1"/>
      <dgm:spPr>
        <a:noFill/>
        <a:ln>
          <a:solidFill>
            <a:schemeClr val="tx1"/>
          </a:solidFill>
        </a:ln>
      </dgm:spPr>
      <dgm:t>
        <a:bodyPr/>
        <a:lstStyle/>
        <a:p>
          <a:r>
            <a:rPr lang="en-GB" sz="1050" b="1" u="sng">
              <a:solidFill>
                <a:schemeClr val="tx1"/>
              </a:solidFill>
            </a:rPr>
            <a:t>Other Areas</a:t>
          </a:r>
        </a:p>
      </dgm:t>
    </dgm:pt>
    <dgm:pt modelId="{561AA81B-FF60-4146-BB5B-3A714E51CFDA}" type="parTrans" cxnId="{350B3739-0B73-4119-A519-E9BA33F55789}">
      <dgm:prSet/>
      <dgm:spPr/>
      <dgm:t>
        <a:bodyPr/>
        <a:lstStyle/>
        <a:p>
          <a:endParaRPr lang="en-GB"/>
        </a:p>
      </dgm:t>
    </dgm:pt>
    <dgm:pt modelId="{B9F529AA-CCCE-4107-A9E5-3A73E683CC61}" type="sibTrans" cxnId="{350B3739-0B73-4119-A519-E9BA33F55789}">
      <dgm:prSet/>
      <dgm:spPr/>
      <dgm:t>
        <a:bodyPr/>
        <a:lstStyle/>
        <a:p>
          <a:endParaRPr lang="en-GB"/>
        </a:p>
      </dgm:t>
    </dgm:pt>
    <dgm:pt modelId="{3F99B0CB-B895-4236-8621-FEB4A22A5612}">
      <dgm:prSet phldrT="[Text]" custT="1"/>
      <dgm:spPr>
        <a:noFill/>
        <a:ln>
          <a:solidFill>
            <a:schemeClr val="tx1"/>
          </a:solidFill>
        </a:ln>
      </dgm:spPr>
      <dgm:t>
        <a:bodyPr/>
        <a:lstStyle/>
        <a:p>
          <a:r>
            <a:rPr lang="en-GB" sz="1050" b="1" u="sng">
              <a:solidFill>
                <a:schemeClr val="tx1"/>
              </a:solidFill>
            </a:rPr>
            <a:t>Training &amp; Support</a:t>
          </a:r>
        </a:p>
      </dgm:t>
    </dgm:pt>
    <dgm:pt modelId="{30391D21-3483-4B75-93F5-2C69AF3AC105}" type="parTrans" cxnId="{84099668-2AB8-4D81-BB4A-18333086DF6C}">
      <dgm:prSet/>
      <dgm:spPr/>
      <dgm:t>
        <a:bodyPr/>
        <a:lstStyle/>
        <a:p>
          <a:endParaRPr lang="en-GB"/>
        </a:p>
      </dgm:t>
    </dgm:pt>
    <dgm:pt modelId="{DBBF0B1B-6849-469C-88FD-773D6309B5FA}" type="sibTrans" cxnId="{84099668-2AB8-4D81-BB4A-18333086DF6C}">
      <dgm:prSet/>
      <dgm:spPr/>
      <dgm:t>
        <a:bodyPr/>
        <a:lstStyle/>
        <a:p>
          <a:endParaRPr lang="en-GB"/>
        </a:p>
      </dgm:t>
    </dgm:pt>
    <dgm:pt modelId="{FA47A243-6620-4A15-A770-CB4E15F08E41}">
      <dgm:prSet phldrT="[Text]" custT="1"/>
      <dgm:spPr>
        <a:noFill/>
        <a:ln>
          <a:solidFill>
            <a:schemeClr val="tx1"/>
          </a:solidFill>
        </a:ln>
      </dgm:spPr>
      <dgm:t>
        <a:bodyPr/>
        <a:lstStyle/>
        <a:p>
          <a:r>
            <a:rPr lang="en-GB" sz="1050">
              <a:solidFill>
                <a:schemeClr val="tx1"/>
              </a:solidFill>
            </a:rPr>
            <a:t>1. Are there particular areas where staff may be more vulnerable (e.g. unlit car park)?</a:t>
          </a:r>
        </a:p>
      </dgm:t>
    </dgm:pt>
    <dgm:pt modelId="{436F646F-85AD-4530-936B-58C29EDD615E}" type="parTrans" cxnId="{79C91C5A-FB55-41B0-9A9A-4AE0D4AA1F47}">
      <dgm:prSet/>
      <dgm:spPr/>
      <dgm:t>
        <a:bodyPr/>
        <a:lstStyle/>
        <a:p>
          <a:endParaRPr lang="en-GB"/>
        </a:p>
      </dgm:t>
    </dgm:pt>
    <dgm:pt modelId="{C867C85A-90B6-45B1-B198-A3F3DD4F6E11}" type="sibTrans" cxnId="{79C91C5A-FB55-41B0-9A9A-4AE0D4AA1F47}">
      <dgm:prSet/>
      <dgm:spPr/>
      <dgm:t>
        <a:bodyPr/>
        <a:lstStyle/>
        <a:p>
          <a:endParaRPr lang="en-GB"/>
        </a:p>
      </dgm:t>
    </dgm:pt>
    <dgm:pt modelId="{65D7BE59-8DDF-4FA3-BC42-20EE86EB75D8}">
      <dgm:prSet phldrT="[Text]" custT="1"/>
      <dgm:spPr>
        <a:noFill/>
        <a:ln>
          <a:solidFill>
            <a:schemeClr val="tx1"/>
          </a:solidFill>
        </a:ln>
      </dgm:spPr>
      <dgm:t>
        <a:bodyPr/>
        <a:lstStyle/>
        <a:p>
          <a:r>
            <a:rPr lang="en-GB" sz="1050" b="1" u="sng">
              <a:solidFill>
                <a:schemeClr val="tx1"/>
              </a:solidFill>
            </a:rPr>
            <a:t>Information Sharing</a:t>
          </a:r>
        </a:p>
      </dgm:t>
    </dgm:pt>
    <dgm:pt modelId="{C5C32650-1BA4-4F6C-8C17-6EE9127FB958}" type="parTrans" cxnId="{A27255A2-65B3-44A3-B92E-0A336F0BFE18}">
      <dgm:prSet/>
      <dgm:spPr/>
      <dgm:t>
        <a:bodyPr/>
        <a:lstStyle/>
        <a:p>
          <a:endParaRPr lang="en-GB"/>
        </a:p>
      </dgm:t>
    </dgm:pt>
    <dgm:pt modelId="{8D93A9D4-ED9A-4F63-B7EB-9C47AB9CA4A1}" type="sibTrans" cxnId="{A27255A2-65B3-44A3-B92E-0A336F0BFE18}">
      <dgm:prSet/>
      <dgm:spPr/>
      <dgm:t>
        <a:bodyPr/>
        <a:lstStyle/>
        <a:p>
          <a:endParaRPr lang="en-GB"/>
        </a:p>
      </dgm:t>
    </dgm:pt>
    <dgm:pt modelId="{C7F7D29D-8E03-46A1-8346-C06FC4465826}">
      <dgm:prSet custT="1"/>
      <dgm:spPr>
        <a:noFill/>
        <a:ln>
          <a:solidFill>
            <a:schemeClr val="tx1"/>
          </a:solidFill>
        </a:ln>
      </dgm:spPr>
      <dgm:t>
        <a:bodyPr/>
        <a:lstStyle/>
        <a:p>
          <a:r>
            <a:rPr lang="en-GB" sz="1050">
              <a:solidFill>
                <a:schemeClr val="tx1"/>
              </a:solidFill>
            </a:rPr>
            <a:t>2. Do all staff know what to do if it is sounded? Who will take responsibility for coordinating a response?</a:t>
          </a:r>
        </a:p>
      </dgm:t>
    </dgm:pt>
    <dgm:pt modelId="{ECC483CD-9C6B-467B-9528-84764684F075}" type="parTrans" cxnId="{814AFE51-6CB5-48D8-9B25-F911ADA1C32D}">
      <dgm:prSet/>
      <dgm:spPr/>
      <dgm:t>
        <a:bodyPr/>
        <a:lstStyle/>
        <a:p>
          <a:endParaRPr lang="en-GB"/>
        </a:p>
      </dgm:t>
    </dgm:pt>
    <dgm:pt modelId="{B7917495-9EED-4A6D-BC10-893BC1985415}" type="sibTrans" cxnId="{814AFE51-6CB5-48D8-9B25-F911ADA1C32D}">
      <dgm:prSet/>
      <dgm:spPr/>
      <dgm:t>
        <a:bodyPr/>
        <a:lstStyle/>
        <a:p>
          <a:endParaRPr lang="en-GB"/>
        </a:p>
      </dgm:t>
    </dgm:pt>
    <dgm:pt modelId="{3C1A51B2-71A4-45A6-AB84-0CACC664F1E9}">
      <dgm:prSet phldrT="[Text]" custT="1"/>
      <dgm:spPr>
        <a:noFill/>
        <a:ln>
          <a:solidFill>
            <a:schemeClr val="tx1"/>
          </a:solidFill>
        </a:ln>
      </dgm:spPr>
      <dgm:t>
        <a:bodyPr/>
        <a:lstStyle/>
        <a:p>
          <a:r>
            <a:rPr lang="en-GB" sz="1050" b="1" u="sng">
              <a:solidFill>
                <a:schemeClr val="tx1"/>
              </a:solidFill>
            </a:rPr>
            <a:t>Panic alarms</a:t>
          </a:r>
        </a:p>
      </dgm:t>
    </dgm:pt>
    <dgm:pt modelId="{35DFD5CD-D7C8-4E86-96ED-901154471F9B}" type="parTrans" cxnId="{5EC96627-2E7F-4D50-83E1-46CF9BAB52B3}">
      <dgm:prSet/>
      <dgm:spPr/>
      <dgm:t>
        <a:bodyPr/>
        <a:lstStyle/>
        <a:p>
          <a:endParaRPr lang="en-GB"/>
        </a:p>
      </dgm:t>
    </dgm:pt>
    <dgm:pt modelId="{6D504EA4-A03F-4F36-A8EC-A8A810C4FD37}" type="sibTrans" cxnId="{5EC96627-2E7F-4D50-83E1-46CF9BAB52B3}">
      <dgm:prSet/>
      <dgm:spPr/>
      <dgm:t>
        <a:bodyPr/>
        <a:lstStyle/>
        <a:p>
          <a:endParaRPr lang="en-GB"/>
        </a:p>
      </dgm:t>
    </dgm:pt>
    <dgm:pt modelId="{2479DFE9-88A9-4408-ADA0-0D0F27C8CE1D}">
      <dgm:prSet custT="1"/>
      <dgm:spPr>
        <a:noFill/>
        <a:ln>
          <a:solidFill>
            <a:schemeClr val="tx1"/>
          </a:solidFill>
        </a:ln>
      </dgm:spPr>
      <dgm:t>
        <a:bodyPr/>
        <a:lstStyle/>
        <a:p>
          <a:r>
            <a:rPr lang="en-GB" sz="1000"/>
            <a:t>3. How are staff inducted into and reminded of the panic alarm drill?</a:t>
          </a:r>
        </a:p>
      </dgm:t>
    </dgm:pt>
    <dgm:pt modelId="{ED641B92-B30B-4368-8EAE-5BF6F68C838A}" type="parTrans" cxnId="{B579BA1B-E0D4-4C95-B7DA-DBE0A7DB88CB}">
      <dgm:prSet/>
      <dgm:spPr/>
      <dgm:t>
        <a:bodyPr/>
        <a:lstStyle/>
        <a:p>
          <a:endParaRPr lang="en-GB"/>
        </a:p>
      </dgm:t>
    </dgm:pt>
    <dgm:pt modelId="{FBF7040F-ADED-4D75-9060-B8E8BEED9AAA}" type="sibTrans" cxnId="{B579BA1B-E0D4-4C95-B7DA-DBE0A7DB88CB}">
      <dgm:prSet/>
      <dgm:spPr/>
      <dgm:t>
        <a:bodyPr/>
        <a:lstStyle/>
        <a:p>
          <a:endParaRPr lang="en-GB"/>
        </a:p>
      </dgm:t>
    </dgm:pt>
    <dgm:pt modelId="{7F870645-FD20-484C-A511-B9B5A1754555}">
      <dgm:prSet custT="1"/>
      <dgm:spPr>
        <a:noFill/>
        <a:ln>
          <a:solidFill>
            <a:schemeClr val="tx1"/>
          </a:solidFill>
        </a:ln>
      </dgm:spPr>
      <dgm:t>
        <a:bodyPr/>
        <a:lstStyle/>
        <a:p>
          <a:r>
            <a:rPr lang="en-GB" sz="1050">
              <a:solidFill>
                <a:schemeClr val="tx1"/>
              </a:solidFill>
            </a:rPr>
            <a:t>2. Are other staff able to look into the interview without drawing the attention of the aggressor?</a:t>
          </a:r>
        </a:p>
      </dgm:t>
    </dgm:pt>
    <dgm:pt modelId="{AD062F95-96FE-4C0B-BE35-4E197742DE2B}" type="parTrans" cxnId="{EE1C5E77-BA93-4E03-9A30-95959021EE66}">
      <dgm:prSet/>
      <dgm:spPr/>
      <dgm:t>
        <a:bodyPr/>
        <a:lstStyle/>
        <a:p>
          <a:endParaRPr lang="en-GB"/>
        </a:p>
      </dgm:t>
    </dgm:pt>
    <dgm:pt modelId="{EC81116A-8A22-4E15-98BD-6B9DBB7D4653}" type="sibTrans" cxnId="{EE1C5E77-BA93-4E03-9A30-95959021EE66}">
      <dgm:prSet/>
      <dgm:spPr/>
      <dgm:t>
        <a:bodyPr/>
        <a:lstStyle/>
        <a:p>
          <a:endParaRPr lang="en-GB"/>
        </a:p>
      </dgm:t>
    </dgm:pt>
    <dgm:pt modelId="{9C7BFE28-9C93-49C2-B06F-FF4F2D405B09}">
      <dgm:prSet custT="1"/>
      <dgm:spPr>
        <a:noFill/>
        <a:ln>
          <a:solidFill>
            <a:schemeClr val="tx1"/>
          </a:solidFill>
        </a:ln>
      </dgm:spPr>
      <dgm:t>
        <a:bodyPr/>
        <a:lstStyle/>
        <a:p>
          <a:r>
            <a:rPr lang="en-GB" sz="1050">
              <a:solidFill>
                <a:schemeClr val="tx1"/>
              </a:solidFill>
            </a:rPr>
            <a:t>3. Is there a telephone so that the interviewer can be called to check if there is a problem?</a:t>
          </a:r>
        </a:p>
      </dgm:t>
    </dgm:pt>
    <dgm:pt modelId="{588F9740-42C0-48F4-8338-5F06A55458BF}" type="parTrans" cxnId="{E1E3B08C-AA1B-4961-B50B-A9DDE19EC928}">
      <dgm:prSet/>
      <dgm:spPr/>
      <dgm:t>
        <a:bodyPr/>
        <a:lstStyle/>
        <a:p>
          <a:endParaRPr lang="en-GB"/>
        </a:p>
      </dgm:t>
    </dgm:pt>
    <dgm:pt modelId="{30565234-224A-47FF-A064-D97BD2CFC602}" type="sibTrans" cxnId="{E1E3B08C-AA1B-4961-B50B-A9DDE19EC928}">
      <dgm:prSet/>
      <dgm:spPr/>
      <dgm:t>
        <a:bodyPr/>
        <a:lstStyle/>
        <a:p>
          <a:endParaRPr lang="en-GB"/>
        </a:p>
      </dgm:t>
    </dgm:pt>
    <dgm:pt modelId="{A1EE7669-32CC-45DD-8139-03192D7D121C}">
      <dgm:prSet custT="1"/>
      <dgm:spPr>
        <a:noFill/>
        <a:ln>
          <a:solidFill>
            <a:schemeClr val="tx1"/>
          </a:solidFill>
        </a:ln>
      </dgm:spPr>
      <dgm:t>
        <a:bodyPr/>
        <a:lstStyle/>
        <a:p>
          <a:r>
            <a:rPr lang="en-GB" sz="1050">
              <a:solidFill>
                <a:schemeClr val="tx1"/>
              </a:solidFill>
            </a:rPr>
            <a:t>2. Are there multiple exits? Is CCTV installed?</a:t>
          </a:r>
        </a:p>
      </dgm:t>
    </dgm:pt>
    <dgm:pt modelId="{623F5B99-0B4F-4AF6-A19E-8CB371DB4A1E}" type="parTrans" cxnId="{E872B181-3F51-43FE-9F02-5B1E7D918675}">
      <dgm:prSet/>
      <dgm:spPr/>
      <dgm:t>
        <a:bodyPr/>
        <a:lstStyle/>
        <a:p>
          <a:endParaRPr lang="en-GB"/>
        </a:p>
      </dgm:t>
    </dgm:pt>
    <dgm:pt modelId="{EF3A8A72-70FF-4753-A2AA-95415F77424C}" type="sibTrans" cxnId="{E872B181-3F51-43FE-9F02-5B1E7D918675}">
      <dgm:prSet/>
      <dgm:spPr/>
      <dgm:t>
        <a:bodyPr/>
        <a:lstStyle/>
        <a:p>
          <a:endParaRPr lang="en-GB"/>
        </a:p>
      </dgm:t>
    </dgm:pt>
    <dgm:pt modelId="{A9DE2E92-8061-42F1-9A4B-5C41CE73E968}">
      <dgm:prSet custT="1"/>
      <dgm:spPr>
        <a:noFill/>
        <a:ln>
          <a:solidFill>
            <a:schemeClr val="tx1"/>
          </a:solidFill>
        </a:ln>
      </dgm:spPr>
      <dgm:t>
        <a:bodyPr/>
        <a:lstStyle/>
        <a:p>
          <a:r>
            <a:rPr lang="en-GB" sz="1050">
              <a:solidFill>
                <a:schemeClr val="tx1"/>
              </a:solidFill>
            </a:rPr>
            <a:t>3. Is everything possible done to reduce waiting times? Can entry be controlled?</a:t>
          </a:r>
        </a:p>
      </dgm:t>
    </dgm:pt>
    <dgm:pt modelId="{541E1E56-F7AF-4626-A26F-A3476FF2ED9B}" type="parTrans" cxnId="{A66CB14E-AFD4-45C9-AFD4-2F17569275DE}">
      <dgm:prSet/>
      <dgm:spPr/>
      <dgm:t>
        <a:bodyPr/>
        <a:lstStyle/>
        <a:p>
          <a:endParaRPr lang="en-GB"/>
        </a:p>
      </dgm:t>
    </dgm:pt>
    <dgm:pt modelId="{E5990B5F-F724-4FE5-A748-1DA58A1BCB69}" type="sibTrans" cxnId="{A66CB14E-AFD4-45C9-AFD4-2F17569275DE}">
      <dgm:prSet/>
      <dgm:spPr/>
      <dgm:t>
        <a:bodyPr/>
        <a:lstStyle/>
        <a:p>
          <a:endParaRPr lang="en-GB"/>
        </a:p>
      </dgm:t>
    </dgm:pt>
    <dgm:pt modelId="{C9EC00B4-1191-4A4A-BC12-E148E9E585CB}">
      <dgm:prSet custT="1"/>
      <dgm:spPr>
        <a:noFill/>
        <a:ln>
          <a:solidFill>
            <a:schemeClr val="tx1"/>
          </a:solidFill>
        </a:ln>
      </dgm:spPr>
      <dgm:t>
        <a:bodyPr/>
        <a:lstStyle/>
        <a:p>
          <a:r>
            <a:rPr lang="en-GB" sz="1050">
              <a:solidFill>
                <a:schemeClr val="tx1"/>
              </a:solidFill>
            </a:rPr>
            <a:t>2. Are there other areas where trouble is more likely to occur?</a:t>
          </a:r>
        </a:p>
      </dgm:t>
    </dgm:pt>
    <dgm:pt modelId="{8D354290-ECF0-44F7-A9C2-794937E426D8}" type="parTrans" cxnId="{676E852D-0A3B-4BAC-8343-E92F2A4AF72F}">
      <dgm:prSet/>
      <dgm:spPr/>
      <dgm:t>
        <a:bodyPr/>
        <a:lstStyle/>
        <a:p>
          <a:endParaRPr lang="en-GB"/>
        </a:p>
      </dgm:t>
    </dgm:pt>
    <dgm:pt modelId="{BF13D736-BC74-45A6-A52D-D24CAB896850}" type="sibTrans" cxnId="{676E852D-0A3B-4BAC-8343-E92F2A4AF72F}">
      <dgm:prSet/>
      <dgm:spPr/>
      <dgm:t>
        <a:bodyPr/>
        <a:lstStyle/>
        <a:p>
          <a:endParaRPr lang="en-GB"/>
        </a:p>
      </dgm:t>
    </dgm:pt>
    <dgm:pt modelId="{878D8A9B-FD55-4D73-B3DA-3E754E64475D}">
      <dgm:prSet phldrT="[Text]" custT="1"/>
      <dgm:spPr>
        <a:noFill/>
        <a:ln>
          <a:solidFill>
            <a:schemeClr val="tx1"/>
          </a:solidFill>
        </a:ln>
      </dgm:spPr>
      <dgm:t>
        <a:bodyPr/>
        <a:lstStyle/>
        <a:p>
          <a:r>
            <a:rPr lang="en-GB" sz="1050">
              <a:solidFill>
                <a:schemeClr val="tx1"/>
              </a:solidFill>
            </a:rPr>
            <a:t>1. How is information recorded and shared on past incidents and known risks?</a:t>
          </a:r>
        </a:p>
      </dgm:t>
    </dgm:pt>
    <dgm:pt modelId="{2DB1B5CD-894B-4776-BF79-4B400572E71E}" type="parTrans" cxnId="{1F50D9DC-18B3-4786-B610-4EE363F729C6}">
      <dgm:prSet/>
      <dgm:spPr/>
      <dgm:t>
        <a:bodyPr/>
        <a:lstStyle/>
        <a:p>
          <a:endParaRPr lang="en-GB"/>
        </a:p>
      </dgm:t>
    </dgm:pt>
    <dgm:pt modelId="{4D774E85-EAA4-4B5F-85A8-80A052AF238E}" type="sibTrans" cxnId="{1F50D9DC-18B3-4786-B610-4EE363F729C6}">
      <dgm:prSet/>
      <dgm:spPr/>
      <dgm:t>
        <a:bodyPr/>
        <a:lstStyle/>
        <a:p>
          <a:endParaRPr lang="en-GB"/>
        </a:p>
      </dgm:t>
    </dgm:pt>
    <dgm:pt modelId="{FEF5C815-2B3A-438C-AA45-9EE9FA848A26}">
      <dgm:prSet custT="1"/>
      <dgm:spPr>
        <a:noFill/>
        <a:ln>
          <a:solidFill>
            <a:schemeClr val="tx1"/>
          </a:solidFill>
        </a:ln>
      </dgm:spPr>
      <dgm:t>
        <a:bodyPr/>
        <a:lstStyle/>
        <a:p>
          <a:r>
            <a:rPr lang="en-GB" sz="1050">
              <a:solidFill>
                <a:schemeClr val="tx1"/>
              </a:solidFill>
            </a:rPr>
            <a:t>2. What is the procedure when a potentially dangerous customer is likely to visit the office?</a:t>
          </a:r>
        </a:p>
      </dgm:t>
    </dgm:pt>
    <dgm:pt modelId="{E10DAF55-68A2-4293-88F4-E10A20ED00BA}" type="parTrans" cxnId="{2496344D-CFE8-4E04-8F25-7022A701404E}">
      <dgm:prSet/>
      <dgm:spPr/>
      <dgm:t>
        <a:bodyPr/>
        <a:lstStyle/>
        <a:p>
          <a:endParaRPr lang="en-GB"/>
        </a:p>
      </dgm:t>
    </dgm:pt>
    <dgm:pt modelId="{08E791A2-3D7D-4148-ACCA-A5F8AF61E0DD}" type="sibTrans" cxnId="{2496344D-CFE8-4E04-8F25-7022A701404E}">
      <dgm:prSet/>
      <dgm:spPr/>
      <dgm:t>
        <a:bodyPr/>
        <a:lstStyle/>
        <a:p>
          <a:endParaRPr lang="en-GB"/>
        </a:p>
      </dgm:t>
    </dgm:pt>
    <dgm:pt modelId="{4B4D5037-8282-46C5-84A6-ED0C0A885C2B}">
      <dgm:prSet custT="1"/>
      <dgm:spPr>
        <a:noFill/>
        <a:ln>
          <a:solidFill>
            <a:schemeClr val="tx1"/>
          </a:solidFill>
        </a:ln>
      </dgm:spPr>
      <dgm:t>
        <a:bodyPr/>
        <a:lstStyle/>
        <a:p>
          <a:r>
            <a:rPr lang="en-GB" sz="1050">
              <a:solidFill>
                <a:schemeClr val="tx1"/>
              </a:solidFill>
            </a:rPr>
            <a:t>3. How is information shared between agencies?</a:t>
          </a:r>
        </a:p>
      </dgm:t>
    </dgm:pt>
    <dgm:pt modelId="{AAF52C69-290D-4D0C-87BE-576BA6A1494A}" type="parTrans" cxnId="{18D873FC-0AC4-41C1-A0AA-F0A4E7455498}">
      <dgm:prSet/>
      <dgm:spPr/>
      <dgm:t>
        <a:bodyPr/>
        <a:lstStyle/>
        <a:p>
          <a:endParaRPr lang="en-GB"/>
        </a:p>
      </dgm:t>
    </dgm:pt>
    <dgm:pt modelId="{86E2671C-65B6-43FB-BDB4-634AA658DF15}" type="sibTrans" cxnId="{18D873FC-0AC4-41C1-A0AA-F0A4E7455498}">
      <dgm:prSet/>
      <dgm:spPr/>
      <dgm:t>
        <a:bodyPr/>
        <a:lstStyle/>
        <a:p>
          <a:endParaRPr lang="en-GB"/>
        </a:p>
      </dgm:t>
    </dgm:pt>
    <dgm:pt modelId="{5F73A6CE-5F00-4614-BF94-E134C11E2654}">
      <dgm:prSet phldrT="[Text]" custT="1"/>
      <dgm:spPr>
        <a:noFill/>
        <a:ln>
          <a:solidFill>
            <a:schemeClr val="tx1"/>
          </a:solidFill>
        </a:ln>
      </dgm:spPr>
      <dgm:t>
        <a:bodyPr/>
        <a:lstStyle/>
        <a:p>
          <a:r>
            <a:rPr lang="en-GB" sz="1050">
              <a:solidFill>
                <a:schemeClr val="tx1"/>
              </a:solidFill>
            </a:rPr>
            <a:t>1. What training is made available to staff?</a:t>
          </a:r>
        </a:p>
      </dgm:t>
    </dgm:pt>
    <dgm:pt modelId="{93978BFD-4958-4D51-9508-70528F1F73C5}" type="parTrans" cxnId="{E462CA31-F006-4AD2-A5A4-C05945255565}">
      <dgm:prSet/>
      <dgm:spPr/>
      <dgm:t>
        <a:bodyPr/>
        <a:lstStyle/>
        <a:p>
          <a:endParaRPr lang="en-GB"/>
        </a:p>
      </dgm:t>
    </dgm:pt>
    <dgm:pt modelId="{0151AA25-E3EA-4640-9692-252108B5A6FE}" type="sibTrans" cxnId="{E462CA31-F006-4AD2-A5A4-C05945255565}">
      <dgm:prSet/>
      <dgm:spPr/>
      <dgm:t>
        <a:bodyPr/>
        <a:lstStyle/>
        <a:p>
          <a:endParaRPr lang="en-GB"/>
        </a:p>
      </dgm:t>
    </dgm:pt>
    <dgm:pt modelId="{4E359420-9A15-467A-A73B-42F719972A95}">
      <dgm:prSet custT="1"/>
      <dgm:spPr>
        <a:noFill/>
        <a:ln>
          <a:solidFill>
            <a:schemeClr val="tx1"/>
          </a:solidFill>
        </a:ln>
      </dgm:spPr>
      <dgm:t>
        <a:bodyPr/>
        <a:lstStyle/>
        <a:p>
          <a:r>
            <a:rPr lang="en-GB" sz="1050">
              <a:solidFill>
                <a:schemeClr val="tx1"/>
              </a:solidFill>
            </a:rPr>
            <a:t>2. What emotional support is available to staff after an incident?</a:t>
          </a:r>
        </a:p>
      </dgm:t>
    </dgm:pt>
    <dgm:pt modelId="{AE8039AC-A9ED-41D6-90C2-E61676EE219B}" type="parTrans" cxnId="{30D298FA-1D4E-4BEA-8627-C698140261F0}">
      <dgm:prSet/>
      <dgm:spPr/>
      <dgm:t>
        <a:bodyPr/>
        <a:lstStyle/>
        <a:p>
          <a:endParaRPr lang="en-GB"/>
        </a:p>
      </dgm:t>
    </dgm:pt>
    <dgm:pt modelId="{A7A6BF04-F76F-4D2E-89B5-A872654C8A98}" type="sibTrans" cxnId="{30D298FA-1D4E-4BEA-8627-C698140261F0}">
      <dgm:prSet/>
      <dgm:spPr/>
      <dgm:t>
        <a:bodyPr/>
        <a:lstStyle/>
        <a:p>
          <a:endParaRPr lang="en-GB"/>
        </a:p>
      </dgm:t>
    </dgm:pt>
    <dgm:pt modelId="{508105C6-4CEB-46EE-A9A3-54FAC2ED0C6A}">
      <dgm:prSet custT="1"/>
      <dgm:spPr>
        <a:noFill/>
        <a:ln>
          <a:solidFill>
            <a:schemeClr val="tx1"/>
          </a:solidFill>
        </a:ln>
      </dgm:spPr>
      <dgm:t>
        <a:bodyPr/>
        <a:lstStyle/>
        <a:p>
          <a:r>
            <a:rPr lang="en-GB" sz="1050">
              <a:solidFill>
                <a:schemeClr val="tx1"/>
              </a:solidFill>
            </a:rPr>
            <a:t>3. Is there a known procedure to follow after an incident?</a:t>
          </a:r>
        </a:p>
      </dgm:t>
    </dgm:pt>
    <dgm:pt modelId="{54B7A751-CAC9-431E-B147-38243BF5EFF3}" type="parTrans" cxnId="{8B391F7D-FF5B-4AE5-ADB8-5D7A5F82D627}">
      <dgm:prSet/>
      <dgm:spPr/>
      <dgm:t>
        <a:bodyPr/>
        <a:lstStyle/>
        <a:p>
          <a:endParaRPr lang="en-GB"/>
        </a:p>
      </dgm:t>
    </dgm:pt>
    <dgm:pt modelId="{B50F08EB-5692-4AD3-8ADF-8AE648141D1D}" type="sibTrans" cxnId="{8B391F7D-FF5B-4AE5-ADB8-5D7A5F82D627}">
      <dgm:prSet/>
      <dgm:spPr/>
      <dgm:t>
        <a:bodyPr/>
        <a:lstStyle/>
        <a:p>
          <a:endParaRPr lang="en-GB"/>
        </a:p>
      </dgm:t>
    </dgm:pt>
    <dgm:pt modelId="{F5E36E66-61FD-4ED1-AFC7-006EF85408B5}" type="pres">
      <dgm:prSet presAssocID="{76A2A3BA-9B23-41BE-9762-B9DA3AA96030}" presName="linear" presStyleCnt="0">
        <dgm:presLayoutVars>
          <dgm:dir/>
          <dgm:resizeHandles val="exact"/>
        </dgm:presLayoutVars>
      </dgm:prSet>
      <dgm:spPr/>
    </dgm:pt>
    <dgm:pt modelId="{7759375F-4BC3-46C0-B4D0-4CAA754633D8}" type="pres">
      <dgm:prSet presAssocID="{3C1A51B2-71A4-45A6-AB84-0CACC664F1E9}" presName="comp" presStyleCnt="0"/>
      <dgm:spPr/>
    </dgm:pt>
    <dgm:pt modelId="{0249B005-D38F-4859-A367-9C295B9D8708}" type="pres">
      <dgm:prSet presAssocID="{3C1A51B2-71A4-45A6-AB84-0CACC664F1E9}" presName="box" presStyleLbl="node1" presStyleIdx="0" presStyleCnt="6"/>
      <dgm:spPr/>
    </dgm:pt>
    <dgm:pt modelId="{37D6AD52-1894-4DE4-937E-48DA38B03C85}" type="pres">
      <dgm:prSet presAssocID="{3C1A51B2-71A4-45A6-AB84-0CACC664F1E9}" presName="img" presStyleLbl="fgImgPlace1" presStyleIdx="0" presStyleCnt="6"/>
      <dgm:spPr>
        <a:blipFill rotWithShape="0">
          <a:blip xmlns:r="http://schemas.openxmlformats.org/officeDocument/2006/relationships" r:embed="rId1"/>
          <a:stretch>
            <a:fillRect/>
          </a:stretch>
        </a:blipFill>
      </dgm:spPr>
    </dgm:pt>
    <dgm:pt modelId="{E097A013-9B14-4B62-A6A2-F6E1737292F3}" type="pres">
      <dgm:prSet presAssocID="{3C1A51B2-71A4-45A6-AB84-0CACC664F1E9}" presName="text" presStyleLbl="node1" presStyleIdx="0" presStyleCnt="6">
        <dgm:presLayoutVars>
          <dgm:bulletEnabled val="1"/>
        </dgm:presLayoutVars>
      </dgm:prSet>
      <dgm:spPr/>
    </dgm:pt>
    <dgm:pt modelId="{3358FEBC-7BB3-43A9-9CBC-3669ED458571}" type="pres">
      <dgm:prSet presAssocID="{6D504EA4-A03F-4F36-A8EC-A8A810C4FD37}" presName="spacer" presStyleCnt="0"/>
      <dgm:spPr/>
    </dgm:pt>
    <dgm:pt modelId="{94BD2536-D422-4928-95C9-FDE7A38790E0}" type="pres">
      <dgm:prSet presAssocID="{D03A7E5C-A8A3-4750-8F60-167F7DCB062B}" presName="comp" presStyleCnt="0"/>
      <dgm:spPr/>
    </dgm:pt>
    <dgm:pt modelId="{6DBD8BF9-94D4-4417-BE37-26CA9896DA3B}" type="pres">
      <dgm:prSet presAssocID="{D03A7E5C-A8A3-4750-8F60-167F7DCB062B}" presName="box" presStyleLbl="node1" presStyleIdx="1" presStyleCnt="6" custLinFactNeighborX="-3907" custLinFactNeighborY="-2065"/>
      <dgm:spPr/>
    </dgm:pt>
    <dgm:pt modelId="{A21169D3-F697-486E-A192-933B4D75801A}" type="pres">
      <dgm:prSet presAssocID="{D03A7E5C-A8A3-4750-8F60-167F7DCB062B}" presName="img" presStyleLbl="fgImgPlace1" presStyleIdx="1" presStyleCnt="6"/>
      <dgm:spPr>
        <a:blipFill rotWithShape="0">
          <a:blip xmlns:r="http://schemas.openxmlformats.org/officeDocument/2006/relationships" r:embed="rId2"/>
          <a:stretch>
            <a:fillRect/>
          </a:stretch>
        </a:blipFill>
      </dgm:spPr>
    </dgm:pt>
    <dgm:pt modelId="{156B45EE-8980-4FFB-885F-A1E5A55BC4AF}" type="pres">
      <dgm:prSet presAssocID="{D03A7E5C-A8A3-4750-8F60-167F7DCB062B}" presName="text" presStyleLbl="node1" presStyleIdx="1" presStyleCnt="6">
        <dgm:presLayoutVars>
          <dgm:bulletEnabled val="1"/>
        </dgm:presLayoutVars>
      </dgm:prSet>
      <dgm:spPr/>
    </dgm:pt>
    <dgm:pt modelId="{A4EC47CC-DDDE-4C0D-BB2F-7A7DEABD8B60}" type="pres">
      <dgm:prSet presAssocID="{B83EE6E6-D54C-4DD5-A6C6-66D73051B3A7}" presName="spacer" presStyleCnt="0"/>
      <dgm:spPr/>
    </dgm:pt>
    <dgm:pt modelId="{48335E3E-5A63-4B61-B370-DF67A7C93586}" type="pres">
      <dgm:prSet presAssocID="{0639823D-70C7-4C37-AE9D-B1E630BB63AB}" presName="comp" presStyleCnt="0"/>
      <dgm:spPr/>
    </dgm:pt>
    <dgm:pt modelId="{2655640F-D8C2-46A0-980A-076E32A68D4D}" type="pres">
      <dgm:prSet presAssocID="{0639823D-70C7-4C37-AE9D-B1E630BB63AB}" presName="box" presStyleLbl="node1" presStyleIdx="2" presStyleCnt="6"/>
      <dgm:spPr/>
    </dgm:pt>
    <dgm:pt modelId="{B0D4E75A-BE83-424C-BD2D-65592D122528}" type="pres">
      <dgm:prSet presAssocID="{0639823D-70C7-4C37-AE9D-B1E630BB63AB}" presName="img" presStyleLbl="fgImgPlace1" presStyleIdx="2" presStyleCnt="6"/>
      <dgm:spPr>
        <a:blipFill rotWithShape="0">
          <a:blip xmlns:r="http://schemas.openxmlformats.org/officeDocument/2006/relationships" r:embed="rId3"/>
          <a:stretch>
            <a:fillRect/>
          </a:stretch>
        </a:blipFill>
      </dgm:spPr>
    </dgm:pt>
    <dgm:pt modelId="{417B4421-9DAB-482D-9DF0-93A842C661ED}" type="pres">
      <dgm:prSet presAssocID="{0639823D-70C7-4C37-AE9D-B1E630BB63AB}" presName="text" presStyleLbl="node1" presStyleIdx="2" presStyleCnt="6">
        <dgm:presLayoutVars>
          <dgm:bulletEnabled val="1"/>
        </dgm:presLayoutVars>
      </dgm:prSet>
      <dgm:spPr/>
    </dgm:pt>
    <dgm:pt modelId="{07037E44-D9C7-4F02-8472-EDE1AC8DD923}" type="pres">
      <dgm:prSet presAssocID="{9AFC2EA6-24F5-4555-99E1-7727A3138024}" presName="spacer" presStyleCnt="0"/>
      <dgm:spPr/>
    </dgm:pt>
    <dgm:pt modelId="{F870AB4F-C896-4F75-8614-B5263D22D573}" type="pres">
      <dgm:prSet presAssocID="{CF2E9518-FAA7-4299-90B4-7D5A74122C34}" presName="comp" presStyleCnt="0"/>
      <dgm:spPr/>
    </dgm:pt>
    <dgm:pt modelId="{ACF7B4AE-93A9-41EF-8558-F247CCF7770E}" type="pres">
      <dgm:prSet presAssocID="{CF2E9518-FAA7-4299-90B4-7D5A74122C34}" presName="box" presStyleLbl="node1" presStyleIdx="3" presStyleCnt="6"/>
      <dgm:spPr/>
    </dgm:pt>
    <dgm:pt modelId="{124786F3-5699-4734-9C36-A856E3EB266B}" type="pres">
      <dgm:prSet presAssocID="{CF2E9518-FAA7-4299-90B4-7D5A74122C34}" presName="img" presStyleLbl="fgImgPlace1" presStyleIdx="3" presStyleCnt="6"/>
      <dgm:spPr>
        <a:blipFill rotWithShape="0">
          <a:blip xmlns:r="http://schemas.openxmlformats.org/officeDocument/2006/relationships" r:embed="rId4"/>
          <a:stretch>
            <a:fillRect/>
          </a:stretch>
        </a:blipFill>
      </dgm:spPr>
    </dgm:pt>
    <dgm:pt modelId="{94F75857-7FD5-4011-B31A-13266E2FB87E}" type="pres">
      <dgm:prSet presAssocID="{CF2E9518-FAA7-4299-90B4-7D5A74122C34}" presName="text" presStyleLbl="node1" presStyleIdx="3" presStyleCnt="6">
        <dgm:presLayoutVars>
          <dgm:bulletEnabled val="1"/>
        </dgm:presLayoutVars>
      </dgm:prSet>
      <dgm:spPr/>
    </dgm:pt>
    <dgm:pt modelId="{D84DCAFE-0852-4E20-A0E6-2D4C08D5B793}" type="pres">
      <dgm:prSet presAssocID="{B9F529AA-CCCE-4107-A9E5-3A73E683CC61}" presName="spacer" presStyleCnt="0"/>
      <dgm:spPr/>
    </dgm:pt>
    <dgm:pt modelId="{4B2385C8-06CE-412E-8C03-4EB40CA64F14}" type="pres">
      <dgm:prSet presAssocID="{65D7BE59-8DDF-4FA3-BC42-20EE86EB75D8}" presName="comp" presStyleCnt="0"/>
      <dgm:spPr/>
    </dgm:pt>
    <dgm:pt modelId="{5F3975CC-BED1-4779-A866-7C0C2397A170}" type="pres">
      <dgm:prSet presAssocID="{65D7BE59-8DDF-4FA3-BC42-20EE86EB75D8}" presName="box" presStyleLbl="node1" presStyleIdx="4" presStyleCnt="6"/>
      <dgm:spPr/>
    </dgm:pt>
    <dgm:pt modelId="{CE3A6327-8451-46E0-9EFD-523937E1A4CC}" type="pres">
      <dgm:prSet presAssocID="{65D7BE59-8DDF-4FA3-BC42-20EE86EB75D8}" presName="img" presStyleLbl="fgImgPlace1" presStyleIdx="4" presStyleCnt="6"/>
      <dgm:spPr>
        <a:blipFill rotWithShape="0">
          <a:blip xmlns:r="http://schemas.openxmlformats.org/officeDocument/2006/relationships" r:embed="rId5"/>
          <a:stretch>
            <a:fillRect/>
          </a:stretch>
        </a:blipFill>
      </dgm:spPr>
    </dgm:pt>
    <dgm:pt modelId="{09267ADF-05EE-40B8-BB73-9A2885ADA65E}" type="pres">
      <dgm:prSet presAssocID="{65D7BE59-8DDF-4FA3-BC42-20EE86EB75D8}" presName="text" presStyleLbl="node1" presStyleIdx="4" presStyleCnt="6">
        <dgm:presLayoutVars>
          <dgm:bulletEnabled val="1"/>
        </dgm:presLayoutVars>
      </dgm:prSet>
      <dgm:spPr/>
    </dgm:pt>
    <dgm:pt modelId="{B97272E2-CD91-4D1A-BFFF-DC8E4D8A113D}" type="pres">
      <dgm:prSet presAssocID="{8D93A9D4-ED9A-4F63-B7EB-9C47AB9CA4A1}" presName="spacer" presStyleCnt="0"/>
      <dgm:spPr/>
    </dgm:pt>
    <dgm:pt modelId="{B777BAE7-DBE1-4D3B-B5AF-9FA42384CE95}" type="pres">
      <dgm:prSet presAssocID="{3F99B0CB-B895-4236-8621-FEB4A22A5612}" presName="comp" presStyleCnt="0"/>
      <dgm:spPr/>
    </dgm:pt>
    <dgm:pt modelId="{F51A97C9-2896-4CCD-A19D-84D93883E9BB}" type="pres">
      <dgm:prSet presAssocID="{3F99B0CB-B895-4236-8621-FEB4A22A5612}" presName="box" presStyleLbl="node1" presStyleIdx="5" presStyleCnt="6" custLinFactNeighborX="-1980" custLinFactNeighborY="5933"/>
      <dgm:spPr/>
    </dgm:pt>
    <dgm:pt modelId="{E6D5EC88-AB78-4237-9626-88F6390A353B}" type="pres">
      <dgm:prSet presAssocID="{3F99B0CB-B895-4236-8621-FEB4A22A5612}" presName="img" presStyleLbl="fgImgPlace1" presStyleIdx="5" presStyleCnt="6"/>
      <dgm:spPr>
        <a:blipFill rotWithShape="0">
          <a:blip xmlns:r="http://schemas.openxmlformats.org/officeDocument/2006/relationships" r:embed="rId6"/>
          <a:stretch>
            <a:fillRect/>
          </a:stretch>
        </a:blipFill>
      </dgm:spPr>
    </dgm:pt>
    <dgm:pt modelId="{FAE272B9-A430-4A8A-9B19-20F4C33B886A}" type="pres">
      <dgm:prSet presAssocID="{3F99B0CB-B895-4236-8621-FEB4A22A5612}" presName="text" presStyleLbl="node1" presStyleIdx="5" presStyleCnt="6">
        <dgm:presLayoutVars>
          <dgm:bulletEnabled val="1"/>
        </dgm:presLayoutVars>
      </dgm:prSet>
      <dgm:spPr/>
    </dgm:pt>
  </dgm:ptLst>
  <dgm:cxnLst>
    <dgm:cxn modelId="{7304D403-D651-4E05-B6B5-CF1471977AD5}" srcId="{76A2A3BA-9B23-41BE-9762-B9DA3AA96030}" destId="{D03A7E5C-A8A3-4750-8F60-167F7DCB062B}" srcOrd="1" destOrd="0" parTransId="{B6CE063A-794D-4976-B194-6053072DFE1B}" sibTransId="{B83EE6E6-D54C-4DD5-A6C6-66D73051B3A7}"/>
    <dgm:cxn modelId="{25CA4705-97E3-4884-9F0B-C3250DC1A1D5}" type="presOf" srcId="{3F99B0CB-B895-4236-8621-FEB4A22A5612}" destId="{FAE272B9-A430-4A8A-9B19-20F4C33B886A}" srcOrd="1" destOrd="0" presId="urn:microsoft.com/office/officeart/2005/8/layout/vList4#1"/>
    <dgm:cxn modelId="{97F4D409-9943-4465-8280-E629E8EBF26A}" type="presOf" srcId="{878D8A9B-FD55-4D73-B3DA-3E754E64475D}" destId="{5F3975CC-BED1-4779-A866-7C0C2397A170}" srcOrd="0" destOrd="1" presId="urn:microsoft.com/office/officeart/2005/8/layout/vList4#1"/>
    <dgm:cxn modelId="{62C9CF0A-502F-46A6-819C-8CF14F008F95}" type="presOf" srcId="{3F99B0CB-B895-4236-8621-FEB4A22A5612}" destId="{F51A97C9-2896-4CCD-A19D-84D93883E9BB}" srcOrd="0" destOrd="0" presId="urn:microsoft.com/office/officeart/2005/8/layout/vList4#1"/>
    <dgm:cxn modelId="{2F11C40E-8D4D-476F-904F-64FCE623D6A9}" type="presOf" srcId="{7F870645-FD20-484C-A511-B9B5A1754555}" destId="{6DBD8BF9-94D4-4417-BE37-26CA9896DA3B}" srcOrd="0" destOrd="2" presId="urn:microsoft.com/office/officeart/2005/8/layout/vList4#1"/>
    <dgm:cxn modelId="{48567919-E512-4B21-9F1F-58EA8AC788CF}" type="presOf" srcId="{4E359420-9A15-467A-A73B-42F719972A95}" destId="{FAE272B9-A430-4A8A-9B19-20F4C33B886A}" srcOrd="1" destOrd="2" presId="urn:microsoft.com/office/officeart/2005/8/layout/vList4#1"/>
    <dgm:cxn modelId="{B579BA1B-E0D4-4C95-B7DA-DBE0A7DB88CB}" srcId="{3C1A51B2-71A4-45A6-AB84-0CACC664F1E9}" destId="{2479DFE9-88A9-4408-ADA0-0D0F27C8CE1D}" srcOrd="2" destOrd="0" parTransId="{ED641B92-B30B-4368-8EAE-5BF6F68C838A}" sibTransId="{FBF7040F-ADED-4D75-9060-B8E8BEED9AAA}"/>
    <dgm:cxn modelId="{D25BDA1D-F055-4957-B1C5-0772DC81DA85}" type="presOf" srcId="{5F73A6CE-5F00-4614-BF94-E134C11E2654}" destId="{FAE272B9-A430-4A8A-9B19-20F4C33B886A}" srcOrd="1" destOrd="1" presId="urn:microsoft.com/office/officeart/2005/8/layout/vList4#1"/>
    <dgm:cxn modelId="{1A481527-1FCB-409B-AAF0-2B34C25B40D4}" type="presOf" srcId="{3C1A51B2-71A4-45A6-AB84-0CACC664F1E9}" destId="{E097A013-9B14-4B62-A6A2-F6E1737292F3}" srcOrd="1" destOrd="0" presId="urn:microsoft.com/office/officeart/2005/8/layout/vList4#1"/>
    <dgm:cxn modelId="{5EC96627-2E7F-4D50-83E1-46CF9BAB52B3}" srcId="{76A2A3BA-9B23-41BE-9762-B9DA3AA96030}" destId="{3C1A51B2-71A4-45A6-AB84-0CACC664F1E9}" srcOrd="0" destOrd="0" parTransId="{35DFD5CD-D7C8-4E86-96ED-901154471F9B}" sibTransId="{6D504EA4-A03F-4F36-A8EC-A8A810C4FD37}"/>
    <dgm:cxn modelId="{A647F92B-1A56-4517-A331-C1C677C1F8AA}" type="presOf" srcId="{65D7BE59-8DDF-4FA3-BC42-20EE86EB75D8}" destId="{09267ADF-05EE-40B8-BB73-9A2885ADA65E}" srcOrd="1" destOrd="0" presId="urn:microsoft.com/office/officeart/2005/8/layout/vList4#1"/>
    <dgm:cxn modelId="{676E852D-0A3B-4BAC-8343-E92F2A4AF72F}" srcId="{CF2E9518-FAA7-4299-90B4-7D5A74122C34}" destId="{C9EC00B4-1191-4A4A-BC12-E148E9E585CB}" srcOrd="1" destOrd="0" parTransId="{8D354290-ECF0-44F7-A9C2-794937E426D8}" sibTransId="{BF13D736-BC74-45A6-A52D-D24CAB896850}"/>
    <dgm:cxn modelId="{DB5EB830-3BBC-45B3-A071-C900F8514E3D}" srcId="{76A2A3BA-9B23-41BE-9762-B9DA3AA96030}" destId="{0639823D-70C7-4C37-AE9D-B1E630BB63AB}" srcOrd="2" destOrd="0" parTransId="{6A66A2DE-ED06-464D-8DD8-432EFA276952}" sibTransId="{9AFC2EA6-24F5-4555-99E1-7727A3138024}"/>
    <dgm:cxn modelId="{E462CA31-F006-4AD2-A5A4-C05945255565}" srcId="{3F99B0CB-B895-4236-8621-FEB4A22A5612}" destId="{5F73A6CE-5F00-4614-BF94-E134C11E2654}" srcOrd="0" destOrd="0" parTransId="{93978BFD-4958-4D51-9508-70528F1F73C5}" sibTransId="{0151AA25-E3EA-4640-9692-252108B5A6FE}"/>
    <dgm:cxn modelId="{350B3739-0B73-4119-A519-E9BA33F55789}" srcId="{76A2A3BA-9B23-41BE-9762-B9DA3AA96030}" destId="{CF2E9518-FAA7-4299-90B4-7D5A74122C34}" srcOrd="3" destOrd="0" parTransId="{561AA81B-FF60-4146-BB5B-3A714E51CFDA}" sibTransId="{B9F529AA-CCCE-4107-A9E5-3A73E683CC61}"/>
    <dgm:cxn modelId="{ACED893F-8D2F-423B-9B0C-DD6DF3618307}" type="presOf" srcId="{CF2E9518-FAA7-4299-90B4-7D5A74122C34}" destId="{ACF7B4AE-93A9-41EF-8558-F247CCF7770E}" srcOrd="0" destOrd="0" presId="urn:microsoft.com/office/officeart/2005/8/layout/vList4#1"/>
    <dgm:cxn modelId="{7FD4E841-8BFB-4621-AFFB-31A94AEF56E9}" type="presOf" srcId="{A9DE2E92-8061-42F1-9A4B-5C41CE73E968}" destId="{2655640F-D8C2-46A0-980A-076E32A68D4D}" srcOrd="0" destOrd="3" presId="urn:microsoft.com/office/officeart/2005/8/layout/vList4#1"/>
    <dgm:cxn modelId="{5DFF3445-74D8-4CF7-A7D5-77C30AC74B64}" type="presOf" srcId="{7126FEEE-0BAD-4961-82AF-B854FCDE1AAB}" destId="{156B45EE-8980-4FFB-885F-A1E5A55BC4AF}" srcOrd="1" destOrd="1" presId="urn:microsoft.com/office/officeart/2005/8/layout/vList4#1"/>
    <dgm:cxn modelId="{2496344D-CFE8-4E04-8F25-7022A701404E}" srcId="{65D7BE59-8DDF-4FA3-BC42-20EE86EB75D8}" destId="{FEF5C815-2B3A-438C-AA45-9EE9FA848A26}" srcOrd="1" destOrd="0" parTransId="{E10DAF55-68A2-4293-88F4-E10A20ED00BA}" sibTransId="{08E791A2-3D7D-4148-ACCA-A5F8AF61E0DD}"/>
    <dgm:cxn modelId="{0DB1774E-A77E-4B5E-BDD9-E05687C84544}" type="presOf" srcId="{5F73A6CE-5F00-4614-BF94-E134C11E2654}" destId="{F51A97C9-2896-4CCD-A19D-84D93883E9BB}" srcOrd="0" destOrd="1" presId="urn:microsoft.com/office/officeart/2005/8/layout/vList4#1"/>
    <dgm:cxn modelId="{A66CB14E-AFD4-45C9-AFD4-2F17569275DE}" srcId="{0639823D-70C7-4C37-AE9D-B1E630BB63AB}" destId="{A9DE2E92-8061-42F1-9A4B-5C41CE73E968}" srcOrd="2" destOrd="0" parTransId="{541E1E56-F7AF-4626-A26F-A3476FF2ED9B}" sibTransId="{E5990B5F-F724-4FE5-A748-1DA58A1BCB69}"/>
    <dgm:cxn modelId="{F698C84E-EC16-491A-8B55-60C7AD029384}" type="presOf" srcId="{FEF5C815-2B3A-438C-AA45-9EE9FA848A26}" destId="{09267ADF-05EE-40B8-BB73-9A2885ADA65E}" srcOrd="1" destOrd="2" presId="urn:microsoft.com/office/officeart/2005/8/layout/vList4#1"/>
    <dgm:cxn modelId="{814AFE51-6CB5-48D8-9B25-F911ADA1C32D}" srcId="{3C1A51B2-71A4-45A6-AB84-0CACC664F1E9}" destId="{C7F7D29D-8E03-46A1-8346-C06FC4465826}" srcOrd="1" destOrd="0" parTransId="{ECC483CD-9C6B-467B-9528-84764684F075}" sibTransId="{B7917495-9EED-4A6D-BC10-893BC1985415}"/>
    <dgm:cxn modelId="{10B8B152-AFF5-4992-8E69-D0F89E5EE1AC}" type="presOf" srcId="{13CD6077-F05E-4476-BDD7-9FDFCB65DB77}" destId="{E097A013-9B14-4B62-A6A2-F6E1737292F3}" srcOrd="1" destOrd="1" presId="urn:microsoft.com/office/officeart/2005/8/layout/vList4#1"/>
    <dgm:cxn modelId="{D124E757-56B9-4A54-A455-529561B29902}" type="presOf" srcId="{76A2A3BA-9B23-41BE-9762-B9DA3AA96030}" destId="{F5E36E66-61FD-4ED1-AFC7-006EF85408B5}" srcOrd="0" destOrd="0" presId="urn:microsoft.com/office/officeart/2005/8/layout/vList4#1"/>
    <dgm:cxn modelId="{79C91C5A-FB55-41B0-9A9A-4AE0D4AA1F47}" srcId="{CF2E9518-FAA7-4299-90B4-7D5A74122C34}" destId="{FA47A243-6620-4A15-A770-CB4E15F08E41}" srcOrd="0" destOrd="0" parTransId="{436F646F-85AD-4530-936B-58C29EDD615E}" sibTransId="{C867C85A-90B6-45B1-B198-A3F3DD4F6E11}"/>
    <dgm:cxn modelId="{0EB0315F-E5AF-4AC6-9597-B17AF4D7842F}" type="presOf" srcId="{F12EA25A-9E49-4675-8A1D-3F141B32F22A}" destId="{417B4421-9DAB-482D-9DF0-93A842C661ED}" srcOrd="1" destOrd="1" presId="urn:microsoft.com/office/officeart/2005/8/layout/vList4#1"/>
    <dgm:cxn modelId="{A91CED67-39B6-4B59-B204-92C1D8DD9A2F}" type="presOf" srcId="{F12EA25A-9E49-4675-8A1D-3F141B32F22A}" destId="{2655640F-D8C2-46A0-980A-076E32A68D4D}" srcOrd="0" destOrd="1" presId="urn:microsoft.com/office/officeart/2005/8/layout/vList4#1"/>
    <dgm:cxn modelId="{84099668-2AB8-4D81-BB4A-18333086DF6C}" srcId="{76A2A3BA-9B23-41BE-9762-B9DA3AA96030}" destId="{3F99B0CB-B895-4236-8621-FEB4A22A5612}" srcOrd="5" destOrd="0" parTransId="{30391D21-3483-4B75-93F5-2C69AF3AC105}" sibTransId="{DBBF0B1B-6849-469C-88FD-773D6309B5FA}"/>
    <dgm:cxn modelId="{42B4C771-3732-4D5F-B7BD-158958EEA70D}" type="presOf" srcId="{C9EC00B4-1191-4A4A-BC12-E148E9E585CB}" destId="{ACF7B4AE-93A9-41EF-8558-F247CCF7770E}" srcOrd="0" destOrd="2" presId="urn:microsoft.com/office/officeart/2005/8/layout/vList4#1"/>
    <dgm:cxn modelId="{78B95477-25DC-4179-AAAA-91668323CBE0}" type="presOf" srcId="{A9DE2E92-8061-42F1-9A4B-5C41CE73E968}" destId="{417B4421-9DAB-482D-9DF0-93A842C661ED}" srcOrd="1" destOrd="3" presId="urn:microsoft.com/office/officeart/2005/8/layout/vList4#1"/>
    <dgm:cxn modelId="{EE1C5E77-BA93-4E03-9A30-95959021EE66}" srcId="{D03A7E5C-A8A3-4750-8F60-167F7DCB062B}" destId="{7F870645-FD20-484C-A511-B9B5A1754555}" srcOrd="1" destOrd="0" parTransId="{AD062F95-96FE-4C0B-BE35-4E197742DE2B}" sibTransId="{EC81116A-8A22-4E15-98BD-6B9DBB7D4653}"/>
    <dgm:cxn modelId="{FDBACA7C-13E2-4A98-B78C-3E8B96CBAE17}" type="presOf" srcId="{C9EC00B4-1191-4A4A-BC12-E148E9E585CB}" destId="{94F75857-7FD5-4011-B31A-13266E2FB87E}" srcOrd="1" destOrd="2" presId="urn:microsoft.com/office/officeart/2005/8/layout/vList4#1"/>
    <dgm:cxn modelId="{8B391F7D-FF5B-4AE5-ADB8-5D7A5F82D627}" srcId="{3F99B0CB-B895-4236-8621-FEB4A22A5612}" destId="{508105C6-4CEB-46EE-A9A3-54FAC2ED0C6A}" srcOrd="2" destOrd="0" parTransId="{54B7A751-CAC9-431E-B147-38243BF5EFF3}" sibTransId="{B50F08EB-5692-4AD3-8ADF-8AE648141D1D}"/>
    <dgm:cxn modelId="{E872B181-3F51-43FE-9F02-5B1E7D918675}" srcId="{0639823D-70C7-4C37-AE9D-B1E630BB63AB}" destId="{A1EE7669-32CC-45DD-8139-03192D7D121C}" srcOrd="1" destOrd="0" parTransId="{623F5B99-0B4F-4AF6-A19E-8CB371DB4A1E}" sibTransId="{EF3A8A72-70FF-4753-A2AA-95415F77424C}"/>
    <dgm:cxn modelId="{FCF73086-3020-4862-B0F8-CE782049E857}" type="presOf" srcId="{A1EE7669-32CC-45DD-8139-03192D7D121C}" destId="{417B4421-9DAB-482D-9DF0-93A842C661ED}" srcOrd="1" destOrd="2" presId="urn:microsoft.com/office/officeart/2005/8/layout/vList4#1"/>
    <dgm:cxn modelId="{FBF04B86-6CBE-4B03-AFF4-86561B3CB204}" type="presOf" srcId="{508105C6-4CEB-46EE-A9A3-54FAC2ED0C6A}" destId="{F51A97C9-2896-4CCD-A19D-84D93883E9BB}" srcOrd="0" destOrd="3" presId="urn:microsoft.com/office/officeart/2005/8/layout/vList4#1"/>
    <dgm:cxn modelId="{6E6FEC86-B49A-4E79-8EAA-1D67AD655034}" type="presOf" srcId="{C7F7D29D-8E03-46A1-8346-C06FC4465826}" destId="{0249B005-D38F-4859-A367-9C295B9D8708}" srcOrd="0" destOrd="2" presId="urn:microsoft.com/office/officeart/2005/8/layout/vList4#1"/>
    <dgm:cxn modelId="{66822C8B-B17F-4262-B8C9-3A65FE4E1FFF}" type="presOf" srcId="{D03A7E5C-A8A3-4750-8F60-167F7DCB062B}" destId="{6DBD8BF9-94D4-4417-BE37-26CA9896DA3B}" srcOrd="0" destOrd="0" presId="urn:microsoft.com/office/officeart/2005/8/layout/vList4#1"/>
    <dgm:cxn modelId="{E1E3B08C-AA1B-4961-B50B-A9DDE19EC928}" srcId="{D03A7E5C-A8A3-4750-8F60-167F7DCB062B}" destId="{9C7BFE28-9C93-49C2-B06F-FF4F2D405B09}" srcOrd="2" destOrd="0" parTransId="{588F9740-42C0-48F4-8338-5F06A55458BF}" sibTransId="{30565234-224A-47FF-A064-D97BD2CFC602}"/>
    <dgm:cxn modelId="{49162E8F-10A8-49BE-9828-9D14C1A27F5F}" srcId="{D03A7E5C-A8A3-4750-8F60-167F7DCB062B}" destId="{7126FEEE-0BAD-4961-82AF-B854FCDE1AAB}" srcOrd="0" destOrd="0" parTransId="{D1ED5053-18E1-4AE3-AC87-DD102C072483}" sibTransId="{85134173-C067-4206-ACC2-80B55638C82E}"/>
    <dgm:cxn modelId="{17B60991-3370-4844-A872-8F1418D34923}" type="presOf" srcId="{878D8A9B-FD55-4D73-B3DA-3E754E64475D}" destId="{09267ADF-05EE-40B8-BB73-9A2885ADA65E}" srcOrd="1" destOrd="1" presId="urn:microsoft.com/office/officeart/2005/8/layout/vList4#1"/>
    <dgm:cxn modelId="{381D8992-CCE3-4BF9-B894-8AD3EB233120}" type="presOf" srcId="{A1EE7669-32CC-45DD-8139-03192D7D121C}" destId="{2655640F-D8C2-46A0-980A-076E32A68D4D}" srcOrd="0" destOrd="2" presId="urn:microsoft.com/office/officeart/2005/8/layout/vList4#1"/>
    <dgm:cxn modelId="{2060B297-EFD9-4258-996E-849A5D8EC29B}" type="presOf" srcId="{4B4D5037-8282-46C5-84A6-ED0C0A885C2B}" destId="{09267ADF-05EE-40B8-BB73-9A2885ADA65E}" srcOrd="1" destOrd="3" presId="urn:microsoft.com/office/officeart/2005/8/layout/vList4#1"/>
    <dgm:cxn modelId="{102B1AA2-FCED-409A-A175-BEB9D4EE1C11}" type="presOf" srcId="{2479DFE9-88A9-4408-ADA0-0D0F27C8CE1D}" destId="{E097A013-9B14-4B62-A6A2-F6E1737292F3}" srcOrd="1" destOrd="3" presId="urn:microsoft.com/office/officeart/2005/8/layout/vList4#1"/>
    <dgm:cxn modelId="{020850A2-C593-459C-9343-857AA67EA019}" type="presOf" srcId="{C7F7D29D-8E03-46A1-8346-C06FC4465826}" destId="{E097A013-9B14-4B62-A6A2-F6E1737292F3}" srcOrd="1" destOrd="2" presId="urn:microsoft.com/office/officeart/2005/8/layout/vList4#1"/>
    <dgm:cxn modelId="{A27255A2-65B3-44A3-B92E-0A336F0BFE18}" srcId="{76A2A3BA-9B23-41BE-9762-B9DA3AA96030}" destId="{65D7BE59-8DDF-4FA3-BC42-20EE86EB75D8}" srcOrd="4" destOrd="0" parTransId="{C5C32650-1BA4-4F6C-8C17-6EE9127FB958}" sibTransId="{8D93A9D4-ED9A-4F63-B7EB-9C47AB9CA4A1}"/>
    <dgm:cxn modelId="{10B281A4-E5BA-431C-B4A2-250923DED862}" type="presOf" srcId="{FEF5C815-2B3A-438C-AA45-9EE9FA848A26}" destId="{5F3975CC-BED1-4779-A866-7C0C2397A170}" srcOrd="0" destOrd="2" presId="urn:microsoft.com/office/officeart/2005/8/layout/vList4#1"/>
    <dgm:cxn modelId="{A991CEAD-2392-4BA8-8053-5ABE70064196}" type="presOf" srcId="{D03A7E5C-A8A3-4750-8F60-167F7DCB062B}" destId="{156B45EE-8980-4FFB-885F-A1E5A55BC4AF}" srcOrd="1" destOrd="0" presId="urn:microsoft.com/office/officeart/2005/8/layout/vList4#1"/>
    <dgm:cxn modelId="{75266BAF-7CB5-4A9B-A44D-282CEE265974}" type="presOf" srcId="{CF2E9518-FAA7-4299-90B4-7D5A74122C34}" destId="{94F75857-7FD5-4011-B31A-13266E2FB87E}" srcOrd="1" destOrd="0" presId="urn:microsoft.com/office/officeart/2005/8/layout/vList4#1"/>
    <dgm:cxn modelId="{33FE55B8-4CF7-4845-BC3C-02EDDC7B5086}" type="presOf" srcId="{13CD6077-F05E-4476-BDD7-9FDFCB65DB77}" destId="{0249B005-D38F-4859-A367-9C295B9D8708}" srcOrd="0" destOrd="1" presId="urn:microsoft.com/office/officeart/2005/8/layout/vList4#1"/>
    <dgm:cxn modelId="{827CD2BF-75DD-40AD-8144-79CD42F89B5B}" type="presOf" srcId="{FA47A243-6620-4A15-A770-CB4E15F08E41}" destId="{94F75857-7FD5-4011-B31A-13266E2FB87E}" srcOrd="1" destOrd="1" presId="urn:microsoft.com/office/officeart/2005/8/layout/vList4#1"/>
    <dgm:cxn modelId="{AE9C3EC2-9D10-42E6-8466-01463702785C}" type="presOf" srcId="{FA47A243-6620-4A15-A770-CB4E15F08E41}" destId="{ACF7B4AE-93A9-41EF-8558-F247CCF7770E}" srcOrd="0" destOrd="1" presId="urn:microsoft.com/office/officeart/2005/8/layout/vList4#1"/>
    <dgm:cxn modelId="{F1BEE1D0-FF7F-488D-BEBD-715936DDF5D1}" type="presOf" srcId="{9C7BFE28-9C93-49C2-B06F-FF4F2D405B09}" destId="{156B45EE-8980-4FFB-885F-A1E5A55BC4AF}" srcOrd="1" destOrd="3" presId="urn:microsoft.com/office/officeart/2005/8/layout/vList4#1"/>
    <dgm:cxn modelId="{96A182D4-56AC-4B9C-8EC5-BD3EF1197423}" type="presOf" srcId="{7F870645-FD20-484C-A511-B9B5A1754555}" destId="{156B45EE-8980-4FFB-885F-A1E5A55BC4AF}" srcOrd="1" destOrd="2" presId="urn:microsoft.com/office/officeart/2005/8/layout/vList4#1"/>
    <dgm:cxn modelId="{C26443D7-C086-4077-B67A-F6D0A566B20C}" type="presOf" srcId="{0639823D-70C7-4C37-AE9D-B1E630BB63AB}" destId="{2655640F-D8C2-46A0-980A-076E32A68D4D}" srcOrd="0" destOrd="0" presId="urn:microsoft.com/office/officeart/2005/8/layout/vList4#1"/>
    <dgm:cxn modelId="{03A78AD7-7836-4ACC-977D-85556DF13F68}" srcId="{3C1A51B2-71A4-45A6-AB84-0CACC664F1E9}" destId="{13CD6077-F05E-4476-BDD7-9FDFCB65DB77}" srcOrd="0" destOrd="0" parTransId="{01BCFCBE-FFCF-4413-9A58-43FFF136EDA2}" sibTransId="{26B917CE-33D5-4635-9668-C251AFA69C27}"/>
    <dgm:cxn modelId="{A09948DA-FB0D-4B6C-8E98-C04B1E052B0C}" type="presOf" srcId="{2479DFE9-88A9-4408-ADA0-0D0F27C8CE1D}" destId="{0249B005-D38F-4859-A367-9C295B9D8708}" srcOrd="0" destOrd="3" presId="urn:microsoft.com/office/officeart/2005/8/layout/vList4#1"/>
    <dgm:cxn modelId="{691DA4DA-9875-4810-92A3-8A3A83BC14C1}" type="presOf" srcId="{7126FEEE-0BAD-4961-82AF-B854FCDE1AAB}" destId="{6DBD8BF9-94D4-4417-BE37-26CA9896DA3B}" srcOrd="0" destOrd="1" presId="urn:microsoft.com/office/officeart/2005/8/layout/vList4#1"/>
    <dgm:cxn modelId="{4C37CBDB-1929-471F-AC7A-1C060EF69392}" type="presOf" srcId="{0639823D-70C7-4C37-AE9D-B1E630BB63AB}" destId="{417B4421-9DAB-482D-9DF0-93A842C661ED}" srcOrd="1" destOrd="0" presId="urn:microsoft.com/office/officeart/2005/8/layout/vList4#1"/>
    <dgm:cxn modelId="{BC908ADC-53C8-405E-BED9-16F718F55F63}" type="presOf" srcId="{4B4D5037-8282-46C5-84A6-ED0C0A885C2B}" destId="{5F3975CC-BED1-4779-A866-7C0C2397A170}" srcOrd="0" destOrd="3" presId="urn:microsoft.com/office/officeart/2005/8/layout/vList4#1"/>
    <dgm:cxn modelId="{1F50D9DC-18B3-4786-B610-4EE363F729C6}" srcId="{65D7BE59-8DDF-4FA3-BC42-20EE86EB75D8}" destId="{878D8A9B-FD55-4D73-B3DA-3E754E64475D}" srcOrd="0" destOrd="0" parTransId="{2DB1B5CD-894B-4776-BF79-4B400572E71E}" sibTransId="{4D774E85-EAA4-4B5F-85A8-80A052AF238E}"/>
    <dgm:cxn modelId="{B0BAC1E0-A7E4-41C5-8C3D-2A96D0D5C74B}" srcId="{0639823D-70C7-4C37-AE9D-B1E630BB63AB}" destId="{F12EA25A-9E49-4675-8A1D-3F141B32F22A}" srcOrd="0" destOrd="0" parTransId="{D0D5CF9F-79B6-489B-AC17-B1E0EF6042F2}" sibTransId="{B620E387-888B-463B-927B-2ABB88C19887}"/>
    <dgm:cxn modelId="{54C6CDE0-DE04-4777-AA18-F5963014A24D}" type="presOf" srcId="{9C7BFE28-9C93-49C2-B06F-FF4F2D405B09}" destId="{6DBD8BF9-94D4-4417-BE37-26CA9896DA3B}" srcOrd="0" destOrd="3" presId="urn:microsoft.com/office/officeart/2005/8/layout/vList4#1"/>
    <dgm:cxn modelId="{2459E7E1-FEA0-4EC5-8D1B-8FD0A90EE5B8}" type="presOf" srcId="{65D7BE59-8DDF-4FA3-BC42-20EE86EB75D8}" destId="{5F3975CC-BED1-4779-A866-7C0C2397A170}" srcOrd="0" destOrd="0" presId="urn:microsoft.com/office/officeart/2005/8/layout/vList4#1"/>
    <dgm:cxn modelId="{BA5A04EF-75C7-4353-9843-926FB387EA9C}" type="presOf" srcId="{508105C6-4CEB-46EE-A9A3-54FAC2ED0C6A}" destId="{FAE272B9-A430-4A8A-9B19-20F4C33B886A}" srcOrd="1" destOrd="3" presId="urn:microsoft.com/office/officeart/2005/8/layout/vList4#1"/>
    <dgm:cxn modelId="{DC97E4F2-892F-4286-9886-DF75A76B856C}" type="presOf" srcId="{3C1A51B2-71A4-45A6-AB84-0CACC664F1E9}" destId="{0249B005-D38F-4859-A367-9C295B9D8708}" srcOrd="0" destOrd="0" presId="urn:microsoft.com/office/officeart/2005/8/layout/vList4#1"/>
    <dgm:cxn modelId="{30D298FA-1D4E-4BEA-8627-C698140261F0}" srcId="{3F99B0CB-B895-4236-8621-FEB4A22A5612}" destId="{4E359420-9A15-467A-A73B-42F719972A95}" srcOrd="1" destOrd="0" parTransId="{AE8039AC-A9ED-41D6-90C2-E61676EE219B}" sibTransId="{A7A6BF04-F76F-4D2E-89B5-A872654C8A98}"/>
    <dgm:cxn modelId="{18D873FC-0AC4-41C1-A0AA-F0A4E7455498}" srcId="{65D7BE59-8DDF-4FA3-BC42-20EE86EB75D8}" destId="{4B4D5037-8282-46C5-84A6-ED0C0A885C2B}" srcOrd="2" destOrd="0" parTransId="{AAF52C69-290D-4D0C-87BE-576BA6A1494A}" sibTransId="{86E2671C-65B6-43FB-BDB4-634AA658DF15}"/>
    <dgm:cxn modelId="{BBA474FE-086E-4AF2-8853-0736F7F748BA}" type="presOf" srcId="{4E359420-9A15-467A-A73B-42F719972A95}" destId="{F51A97C9-2896-4CCD-A19D-84D93883E9BB}" srcOrd="0" destOrd="2" presId="urn:microsoft.com/office/officeart/2005/8/layout/vList4#1"/>
    <dgm:cxn modelId="{A129BEE8-5888-4DAC-AC6A-9EEC23CA20D2}" type="presParOf" srcId="{F5E36E66-61FD-4ED1-AFC7-006EF85408B5}" destId="{7759375F-4BC3-46C0-B4D0-4CAA754633D8}" srcOrd="0" destOrd="0" presId="urn:microsoft.com/office/officeart/2005/8/layout/vList4#1"/>
    <dgm:cxn modelId="{B182303B-21C4-4050-8845-0466BF9654F2}" type="presParOf" srcId="{7759375F-4BC3-46C0-B4D0-4CAA754633D8}" destId="{0249B005-D38F-4859-A367-9C295B9D8708}" srcOrd="0" destOrd="0" presId="urn:microsoft.com/office/officeart/2005/8/layout/vList4#1"/>
    <dgm:cxn modelId="{24C1DB80-B743-4049-9971-08B76BF46CFA}" type="presParOf" srcId="{7759375F-4BC3-46C0-B4D0-4CAA754633D8}" destId="{37D6AD52-1894-4DE4-937E-48DA38B03C85}" srcOrd="1" destOrd="0" presId="urn:microsoft.com/office/officeart/2005/8/layout/vList4#1"/>
    <dgm:cxn modelId="{453974DE-B7EC-4067-94CB-02D3C59ECA0C}" type="presParOf" srcId="{7759375F-4BC3-46C0-B4D0-4CAA754633D8}" destId="{E097A013-9B14-4B62-A6A2-F6E1737292F3}" srcOrd="2" destOrd="0" presId="urn:microsoft.com/office/officeart/2005/8/layout/vList4#1"/>
    <dgm:cxn modelId="{854E27A8-8631-48E4-A6BD-319472E7EC10}" type="presParOf" srcId="{F5E36E66-61FD-4ED1-AFC7-006EF85408B5}" destId="{3358FEBC-7BB3-43A9-9CBC-3669ED458571}" srcOrd="1" destOrd="0" presId="urn:microsoft.com/office/officeart/2005/8/layout/vList4#1"/>
    <dgm:cxn modelId="{919421EB-EE5D-44BB-97E1-6C803661D4EB}" type="presParOf" srcId="{F5E36E66-61FD-4ED1-AFC7-006EF85408B5}" destId="{94BD2536-D422-4928-95C9-FDE7A38790E0}" srcOrd="2" destOrd="0" presId="urn:microsoft.com/office/officeart/2005/8/layout/vList4#1"/>
    <dgm:cxn modelId="{F6C51F50-9C93-4759-A99D-66B0ED5F663E}" type="presParOf" srcId="{94BD2536-D422-4928-95C9-FDE7A38790E0}" destId="{6DBD8BF9-94D4-4417-BE37-26CA9896DA3B}" srcOrd="0" destOrd="0" presId="urn:microsoft.com/office/officeart/2005/8/layout/vList4#1"/>
    <dgm:cxn modelId="{46BF3F6C-F3F4-4A6F-9934-A0D0AED8625C}" type="presParOf" srcId="{94BD2536-D422-4928-95C9-FDE7A38790E0}" destId="{A21169D3-F697-486E-A192-933B4D75801A}" srcOrd="1" destOrd="0" presId="urn:microsoft.com/office/officeart/2005/8/layout/vList4#1"/>
    <dgm:cxn modelId="{A024981D-5BAA-441E-98FD-4D287957FEE9}" type="presParOf" srcId="{94BD2536-D422-4928-95C9-FDE7A38790E0}" destId="{156B45EE-8980-4FFB-885F-A1E5A55BC4AF}" srcOrd="2" destOrd="0" presId="urn:microsoft.com/office/officeart/2005/8/layout/vList4#1"/>
    <dgm:cxn modelId="{40BEA04E-26DF-4E5A-9586-A034CDC5DCC6}" type="presParOf" srcId="{F5E36E66-61FD-4ED1-AFC7-006EF85408B5}" destId="{A4EC47CC-DDDE-4C0D-BB2F-7A7DEABD8B60}" srcOrd="3" destOrd="0" presId="urn:microsoft.com/office/officeart/2005/8/layout/vList4#1"/>
    <dgm:cxn modelId="{F5DCB359-1ECE-4D99-99B8-41C28BD97904}" type="presParOf" srcId="{F5E36E66-61FD-4ED1-AFC7-006EF85408B5}" destId="{48335E3E-5A63-4B61-B370-DF67A7C93586}" srcOrd="4" destOrd="0" presId="urn:microsoft.com/office/officeart/2005/8/layout/vList4#1"/>
    <dgm:cxn modelId="{20FFDECE-20A4-4F88-B94C-4D1836C8C966}" type="presParOf" srcId="{48335E3E-5A63-4B61-B370-DF67A7C93586}" destId="{2655640F-D8C2-46A0-980A-076E32A68D4D}" srcOrd="0" destOrd="0" presId="urn:microsoft.com/office/officeart/2005/8/layout/vList4#1"/>
    <dgm:cxn modelId="{83C5692D-DFF0-4D13-896D-E8EC86727B8F}" type="presParOf" srcId="{48335E3E-5A63-4B61-B370-DF67A7C93586}" destId="{B0D4E75A-BE83-424C-BD2D-65592D122528}" srcOrd="1" destOrd="0" presId="urn:microsoft.com/office/officeart/2005/8/layout/vList4#1"/>
    <dgm:cxn modelId="{7CC13783-57BB-4B1F-8F3A-400879CB4F48}" type="presParOf" srcId="{48335E3E-5A63-4B61-B370-DF67A7C93586}" destId="{417B4421-9DAB-482D-9DF0-93A842C661ED}" srcOrd="2" destOrd="0" presId="urn:microsoft.com/office/officeart/2005/8/layout/vList4#1"/>
    <dgm:cxn modelId="{6636C993-615B-4928-8B48-BA27605222A0}" type="presParOf" srcId="{F5E36E66-61FD-4ED1-AFC7-006EF85408B5}" destId="{07037E44-D9C7-4F02-8472-EDE1AC8DD923}" srcOrd="5" destOrd="0" presId="urn:microsoft.com/office/officeart/2005/8/layout/vList4#1"/>
    <dgm:cxn modelId="{02CC07F4-C433-4BBE-8A40-9DF9231FCF26}" type="presParOf" srcId="{F5E36E66-61FD-4ED1-AFC7-006EF85408B5}" destId="{F870AB4F-C896-4F75-8614-B5263D22D573}" srcOrd="6" destOrd="0" presId="urn:microsoft.com/office/officeart/2005/8/layout/vList4#1"/>
    <dgm:cxn modelId="{3C402EBE-B571-480B-BE80-6C3808AC48D0}" type="presParOf" srcId="{F870AB4F-C896-4F75-8614-B5263D22D573}" destId="{ACF7B4AE-93A9-41EF-8558-F247CCF7770E}" srcOrd="0" destOrd="0" presId="urn:microsoft.com/office/officeart/2005/8/layout/vList4#1"/>
    <dgm:cxn modelId="{8E7F44FE-F85B-4A0B-8E27-15956D0BDF21}" type="presParOf" srcId="{F870AB4F-C896-4F75-8614-B5263D22D573}" destId="{124786F3-5699-4734-9C36-A856E3EB266B}" srcOrd="1" destOrd="0" presId="urn:microsoft.com/office/officeart/2005/8/layout/vList4#1"/>
    <dgm:cxn modelId="{2BBC9826-F901-4455-985F-5A7831EA1165}" type="presParOf" srcId="{F870AB4F-C896-4F75-8614-B5263D22D573}" destId="{94F75857-7FD5-4011-B31A-13266E2FB87E}" srcOrd="2" destOrd="0" presId="urn:microsoft.com/office/officeart/2005/8/layout/vList4#1"/>
    <dgm:cxn modelId="{70634E62-A41F-44C5-B3B5-EFC465F9D2F9}" type="presParOf" srcId="{F5E36E66-61FD-4ED1-AFC7-006EF85408B5}" destId="{D84DCAFE-0852-4E20-A0E6-2D4C08D5B793}" srcOrd="7" destOrd="0" presId="urn:microsoft.com/office/officeart/2005/8/layout/vList4#1"/>
    <dgm:cxn modelId="{B7B9685A-9BA3-40CD-99A7-19BF759FD5A5}" type="presParOf" srcId="{F5E36E66-61FD-4ED1-AFC7-006EF85408B5}" destId="{4B2385C8-06CE-412E-8C03-4EB40CA64F14}" srcOrd="8" destOrd="0" presId="urn:microsoft.com/office/officeart/2005/8/layout/vList4#1"/>
    <dgm:cxn modelId="{CA00E7E2-85E8-4885-B51E-C7884C17D363}" type="presParOf" srcId="{4B2385C8-06CE-412E-8C03-4EB40CA64F14}" destId="{5F3975CC-BED1-4779-A866-7C0C2397A170}" srcOrd="0" destOrd="0" presId="urn:microsoft.com/office/officeart/2005/8/layout/vList4#1"/>
    <dgm:cxn modelId="{017B3C8E-C7DD-4AFB-BC71-0D0BC4876D81}" type="presParOf" srcId="{4B2385C8-06CE-412E-8C03-4EB40CA64F14}" destId="{CE3A6327-8451-46E0-9EFD-523937E1A4CC}" srcOrd="1" destOrd="0" presId="urn:microsoft.com/office/officeart/2005/8/layout/vList4#1"/>
    <dgm:cxn modelId="{AE1A2785-925D-47AA-93F7-827A75C57EFD}" type="presParOf" srcId="{4B2385C8-06CE-412E-8C03-4EB40CA64F14}" destId="{09267ADF-05EE-40B8-BB73-9A2885ADA65E}" srcOrd="2" destOrd="0" presId="urn:microsoft.com/office/officeart/2005/8/layout/vList4#1"/>
    <dgm:cxn modelId="{C19EAC01-173B-435F-9B13-8E38509F2157}" type="presParOf" srcId="{F5E36E66-61FD-4ED1-AFC7-006EF85408B5}" destId="{B97272E2-CD91-4D1A-BFFF-DC8E4D8A113D}" srcOrd="9" destOrd="0" presId="urn:microsoft.com/office/officeart/2005/8/layout/vList4#1"/>
    <dgm:cxn modelId="{49EC6740-0FB8-4E22-B5EE-6770FD425CC2}" type="presParOf" srcId="{F5E36E66-61FD-4ED1-AFC7-006EF85408B5}" destId="{B777BAE7-DBE1-4D3B-B5AF-9FA42384CE95}" srcOrd="10" destOrd="0" presId="urn:microsoft.com/office/officeart/2005/8/layout/vList4#1"/>
    <dgm:cxn modelId="{48C69751-35D8-40D3-87B4-3B38E33B7C88}" type="presParOf" srcId="{B777BAE7-DBE1-4D3B-B5AF-9FA42384CE95}" destId="{F51A97C9-2896-4CCD-A19D-84D93883E9BB}" srcOrd="0" destOrd="0" presId="urn:microsoft.com/office/officeart/2005/8/layout/vList4#1"/>
    <dgm:cxn modelId="{2C9EA929-25D0-45CA-BD34-318A2B1993F3}" type="presParOf" srcId="{B777BAE7-DBE1-4D3B-B5AF-9FA42384CE95}" destId="{E6D5EC88-AB78-4237-9626-88F6390A353B}" srcOrd="1" destOrd="0" presId="urn:microsoft.com/office/officeart/2005/8/layout/vList4#1"/>
    <dgm:cxn modelId="{D60A77FF-08A2-4821-B4E6-56A16B94A90E}" type="presParOf" srcId="{B777BAE7-DBE1-4D3B-B5AF-9FA42384CE95}" destId="{FAE272B9-A430-4A8A-9B19-20F4C33B886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F5693-CD88-E440-BD59-5207B7C4B01F}">
      <dsp:nvSpPr>
        <dsp:cNvPr id="0" name=""/>
        <dsp:cNvSpPr/>
      </dsp:nvSpPr>
      <dsp:spPr>
        <a:xfrm rot="5400000">
          <a:off x="-177140" y="180661"/>
          <a:ext cx="1180936" cy="826655"/>
        </a:xfrm>
        <a:prstGeom prst="chevron">
          <a:avLst/>
        </a:prstGeom>
        <a:solidFill>
          <a:srgbClr val="92D05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GREEN</a:t>
          </a:r>
        </a:p>
      </dsp:txBody>
      <dsp:txXfrm rot="-5400000">
        <a:off x="1" y="416849"/>
        <a:ext cx="826655" cy="354281"/>
      </dsp:txXfrm>
    </dsp:sp>
    <dsp:sp modelId="{8F577258-0736-844D-A783-BDEE751CE18D}">
      <dsp:nvSpPr>
        <dsp:cNvPr id="0" name=""/>
        <dsp:cNvSpPr/>
      </dsp:nvSpPr>
      <dsp:spPr>
        <a:xfrm rot="5400000">
          <a:off x="2125155" y="-1294980"/>
          <a:ext cx="767608" cy="3364609"/>
        </a:xfrm>
        <a:prstGeom prst="round2SameRect">
          <a:avLst/>
        </a:prstGeom>
        <a:solidFill>
          <a:srgbClr val="92D05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solidFill>
                <a:sysClr val="windowText" lastClr="000000"/>
              </a:solidFill>
            </a:rPr>
            <a:t>Practice as usual</a:t>
          </a:r>
        </a:p>
        <a:p>
          <a:pPr marL="114300" lvl="1" indent="-114300" algn="l" defTabSz="666750">
            <a:lnSpc>
              <a:spcPct val="90000"/>
            </a:lnSpc>
            <a:spcBef>
              <a:spcPct val="0"/>
            </a:spcBef>
            <a:spcAft>
              <a:spcPct val="15000"/>
            </a:spcAft>
            <a:buChar char="•"/>
          </a:pPr>
          <a:r>
            <a:rPr lang="en-GB" sz="1500" kern="1200" dirty="0">
              <a:solidFill>
                <a:sysClr val="windowText" lastClr="000000"/>
              </a:solidFill>
            </a:rPr>
            <a:t>Stay up to date and use supervision</a:t>
          </a:r>
        </a:p>
      </dsp:txBody>
      <dsp:txXfrm rot="-5400000">
        <a:off x="826655" y="40992"/>
        <a:ext cx="3327137" cy="692664"/>
      </dsp:txXfrm>
    </dsp:sp>
    <dsp:sp modelId="{B644539D-E90C-7946-8092-4A98BAB4FD02}">
      <dsp:nvSpPr>
        <dsp:cNvPr id="0" name=""/>
        <dsp:cNvSpPr/>
      </dsp:nvSpPr>
      <dsp:spPr>
        <a:xfrm rot="5400000">
          <a:off x="-177140" y="1214075"/>
          <a:ext cx="1180936" cy="826655"/>
        </a:xfrm>
        <a:prstGeom prst="chevron">
          <a:avLst/>
        </a:prstGeom>
        <a:solidFill>
          <a:srgbClr val="FFFF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YELLOW</a:t>
          </a:r>
        </a:p>
      </dsp:txBody>
      <dsp:txXfrm rot="-5400000">
        <a:off x="1" y="1450263"/>
        <a:ext cx="826655" cy="354281"/>
      </dsp:txXfrm>
    </dsp:sp>
    <dsp:sp modelId="{54A15C74-C58B-6549-B2A9-C4140EBC5D29}">
      <dsp:nvSpPr>
        <dsp:cNvPr id="0" name=""/>
        <dsp:cNvSpPr/>
      </dsp:nvSpPr>
      <dsp:spPr>
        <a:xfrm rot="5400000">
          <a:off x="2125155" y="-261565"/>
          <a:ext cx="767608" cy="3364609"/>
        </a:xfrm>
        <a:prstGeom prst="round2SameRect">
          <a:avLst/>
        </a:prstGeom>
        <a:solidFill>
          <a:srgbClr val="FFFF0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Based on General Risk Assessment</a:t>
          </a:r>
        </a:p>
        <a:p>
          <a:pPr marL="114300" lvl="1" indent="-114300" algn="l" defTabSz="666750">
            <a:lnSpc>
              <a:spcPct val="90000"/>
            </a:lnSpc>
            <a:spcBef>
              <a:spcPct val="0"/>
            </a:spcBef>
            <a:spcAft>
              <a:spcPct val="15000"/>
            </a:spcAft>
            <a:buChar char="•"/>
          </a:pPr>
          <a:r>
            <a:rPr lang="en-GB" sz="1500" kern="1200" dirty="0"/>
            <a:t>Be prepared and vigilant</a:t>
          </a:r>
        </a:p>
      </dsp:txBody>
      <dsp:txXfrm rot="-5400000">
        <a:off x="826655" y="1074407"/>
        <a:ext cx="3327137" cy="692664"/>
      </dsp:txXfrm>
    </dsp:sp>
    <dsp:sp modelId="{C81D3FC4-6D29-634B-90C8-84AD45276933}">
      <dsp:nvSpPr>
        <dsp:cNvPr id="0" name=""/>
        <dsp:cNvSpPr/>
      </dsp:nvSpPr>
      <dsp:spPr>
        <a:xfrm rot="5400000">
          <a:off x="-177140" y="2234618"/>
          <a:ext cx="1180936" cy="826655"/>
        </a:xfrm>
        <a:prstGeom prst="chevron">
          <a:avLst/>
        </a:prstGeom>
        <a:solidFill>
          <a:srgbClr val="FFC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AMBER</a:t>
          </a:r>
        </a:p>
      </dsp:txBody>
      <dsp:txXfrm rot="-5400000">
        <a:off x="1" y="2470806"/>
        <a:ext cx="826655" cy="354281"/>
      </dsp:txXfrm>
    </dsp:sp>
    <dsp:sp modelId="{8126BCEA-AD17-F64E-A292-CDD31EDB92DA}">
      <dsp:nvSpPr>
        <dsp:cNvPr id="0" name=""/>
        <dsp:cNvSpPr/>
      </dsp:nvSpPr>
      <dsp:spPr>
        <a:xfrm rot="5400000">
          <a:off x="2125155" y="771849"/>
          <a:ext cx="767608" cy="3364609"/>
        </a:xfrm>
        <a:prstGeom prst="round2SameRect">
          <a:avLst/>
        </a:prstGeom>
        <a:solidFill>
          <a:srgbClr val="FFC00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Based on unexplained changes</a:t>
          </a:r>
        </a:p>
        <a:p>
          <a:pPr marL="114300" lvl="1" indent="-114300" algn="l" defTabSz="666750">
            <a:lnSpc>
              <a:spcPct val="90000"/>
            </a:lnSpc>
            <a:spcBef>
              <a:spcPct val="0"/>
            </a:spcBef>
            <a:spcAft>
              <a:spcPct val="15000"/>
            </a:spcAft>
            <a:buChar char="•"/>
          </a:pPr>
          <a:r>
            <a:rPr lang="en-GB" sz="1500" kern="1200" dirty="0"/>
            <a:t>Stop and investigate</a:t>
          </a:r>
        </a:p>
      </dsp:txBody>
      <dsp:txXfrm rot="-5400000">
        <a:off x="826655" y="2107821"/>
        <a:ext cx="3327137" cy="692664"/>
      </dsp:txXfrm>
    </dsp:sp>
    <dsp:sp modelId="{641D41A3-C251-5441-86F4-665BB24D9290}">
      <dsp:nvSpPr>
        <dsp:cNvPr id="0" name=""/>
        <dsp:cNvSpPr/>
      </dsp:nvSpPr>
      <dsp:spPr>
        <a:xfrm rot="5400000">
          <a:off x="-177140" y="3280905"/>
          <a:ext cx="1180936" cy="826655"/>
        </a:xfrm>
        <a:prstGeom prst="chevron">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RED</a:t>
          </a:r>
        </a:p>
      </dsp:txBody>
      <dsp:txXfrm rot="-5400000">
        <a:off x="1" y="3517093"/>
        <a:ext cx="826655" cy="354281"/>
      </dsp:txXfrm>
    </dsp:sp>
    <dsp:sp modelId="{8E21D1BB-378B-9E4C-BA8E-A3B71D9BA63E}">
      <dsp:nvSpPr>
        <dsp:cNvPr id="0" name=""/>
        <dsp:cNvSpPr/>
      </dsp:nvSpPr>
      <dsp:spPr>
        <a:xfrm rot="5400000">
          <a:off x="2125155" y="1805264"/>
          <a:ext cx="767608" cy="3364609"/>
        </a:xfrm>
        <a:prstGeom prst="round2SameRect">
          <a:avLst/>
        </a:prstGeom>
        <a:solidFill>
          <a:srgbClr val="FF000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Based on sudden escalation or change</a:t>
          </a:r>
        </a:p>
        <a:p>
          <a:pPr marL="114300" lvl="1" indent="-114300" algn="l" defTabSz="666750">
            <a:lnSpc>
              <a:spcPct val="90000"/>
            </a:lnSpc>
            <a:spcBef>
              <a:spcPct val="0"/>
            </a:spcBef>
            <a:spcAft>
              <a:spcPct val="15000"/>
            </a:spcAft>
            <a:buChar char="•"/>
          </a:pPr>
          <a:r>
            <a:rPr lang="en-GB" sz="1500" kern="1200" dirty="0"/>
            <a:t>De-escalating skills</a:t>
          </a:r>
        </a:p>
      </dsp:txBody>
      <dsp:txXfrm rot="-5400000">
        <a:off x="826655" y="3141236"/>
        <a:ext cx="3327137" cy="69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48A38-BDD4-4628-AAF1-109FC6D8BC19}">
      <dsp:nvSpPr>
        <dsp:cNvPr id="0" name=""/>
        <dsp:cNvSpPr/>
      </dsp:nvSpPr>
      <dsp:spPr>
        <a:xfrm>
          <a:off x="2538890" y="0"/>
          <a:ext cx="3642820" cy="3642820"/>
        </a:xfrm>
        <a:prstGeom prst="triangl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C3D43D-DB49-4600-BF48-AEB8BEB813BF}">
      <dsp:nvSpPr>
        <dsp:cNvPr id="0" name=""/>
        <dsp:cNvSpPr/>
      </dsp:nvSpPr>
      <dsp:spPr>
        <a:xfrm>
          <a:off x="3620370" y="366238"/>
          <a:ext cx="2367833" cy="862323"/>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Rapid Reaction Skills</a:t>
          </a:r>
        </a:p>
        <a:p>
          <a:pPr marL="0" lvl="0" indent="0" algn="ctr" defTabSz="622300">
            <a:lnSpc>
              <a:spcPct val="90000"/>
            </a:lnSpc>
            <a:spcBef>
              <a:spcPct val="0"/>
            </a:spcBef>
            <a:spcAft>
              <a:spcPct val="35000"/>
            </a:spcAft>
            <a:buNone/>
          </a:pPr>
          <a:r>
            <a:rPr lang="en-GB" sz="1100" kern="1200"/>
            <a:t>For explosive encounters</a:t>
          </a:r>
        </a:p>
      </dsp:txBody>
      <dsp:txXfrm>
        <a:off x="3662465" y="408333"/>
        <a:ext cx="2283643" cy="778133"/>
      </dsp:txXfrm>
    </dsp:sp>
    <dsp:sp modelId="{01E1BDF4-FD69-4BA8-A34C-DF0B57D6FBC8}">
      <dsp:nvSpPr>
        <dsp:cNvPr id="0" name=""/>
        <dsp:cNvSpPr/>
      </dsp:nvSpPr>
      <dsp:spPr>
        <a:xfrm>
          <a:off x="3620370" y="1336352"/>
          <a:ext cx="2367833" cy="862323"/>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De-escalating Skills</a:t>
          </a:r>
        </a:p>
        <a:p>
          <a:pPr marL="0" lvl="0" indent="0" algn="ctr" defTabSz="622300">
            <a:lnSpc>
              <a:spcPct val="90000"/>
            </a:lnSpc>
            <a:spcBef>
              <a:spcPct val="0"/>
            </a:spcBef>
            <a:spcAft>
              <a:spcPct val="35000"/>
            </a:spcAft>
            <a:buNone/>
          </a:pPr>
          <a:r>
            <a:rPr lang="en-GB" sz="1100" kern="1200"/>
            <a:t>For containing an already aggravated situation</a:t>
          </a:r>
        </a:p>
      </dsp:txBody>
      <dsp:txXfrm>
        <a:off x="3662465" y="1378447"/>
        <a:ext cx="2283643" cy="778133"/>
      </dsp:txXfrm>
    </dsp:sp>
    <dsp:sp modelId="{A278854B-27B9-4FF1-9ADC-DB9E31FF22B6}">
      <dsp:nvSpPr>
        <dsp:cNvPr id="0" name=""/>
        <dsp:cNvSpPr/>
      </dsp:nvSpPr>
      <dsp:spPr>
        <a:xfrm>
          <a:off x="3620370" y="2306467"/>
          <a:ext cx="2367833" cy="862323"/>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Defusing Skills</a:t>
          </a:r>
        </a:p>
        <a:p>
          <a:pPr marL="0" lvl="0" indent="0" algn="ctr" defTabSz="622300">
            <a:lnSpc>
              <a:spcPct val="90000"/>
            </a:lnSpc>
            <a:spcBef>
              <a:spcPct val="0"/>
            </a:spcBef>
            <a:spcAft>
              <a:spcPct val="35000"/>
            </a:spcAft>
            <a:buNone/>
          </a:pPr>
          <a:r>
            <a:rPr lang="en-GB" sz="1100" kern="1200"/>
            <a:t>For calming an agitated service user</a:t>
          </a:r>
        </a:p>
      </dsp:txBody>
      <dsp:txXfrm>
        <a:off x="3662465" y="2348562"/>
        <a:ext cx="2283643" cy="778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D7B7-1BCA-9D4A-BE27-1E99DBC2FCB2}">
      <dsp:nvSpPr>
        <dsp:cNvPr id="0" name=""/>
        <dsp:cNvSpPr/>
      </dsp:nvSpPr>
      <dsp:spPr>
        <a:xfrm>
          <a:off x="2120987" y="62273"/>
          <a:ext cx="2989141" cy="2989141"/>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History of Violence</a:t>
          </a:r>
        </a:p>
      </dsp:txBody>
      <dsp:txXfrm>
        <a:off x="2519539" y="585373"/>
        <a:ext cx="2192037" cy="1345113"/>
      </dsp:txXfrm>
    </dsp:sp>
    <dsp:sp modelId="{D3149C51-0F2B-A14F-92A6-D52DC3E8B76F}">
      <dsp:nvSpPr>
        <dsp:cNvPr id="0" name=""/>
        <dsp:cNvSpPr/>
      </dsp:nvSpPr>
      <dsp:spPr>
        <a:xfrm>
          <a:off x="3199569" y="1930487"/>
          <a:ext cx="2989141" cy="2989141"/>
        </a:xfrm>
        <a:prstGeom prst="ellipse">
          <a:avLst/>
        </a:prstGeom>
        <a:gradFill rotWithShape="0">
          <a:gsLst>
            <a:gs pos="0">
              <a:schemeClr val="accent4">
                <a:alpha val="50000"/>
                <a:hueOff val="-2232385"/>
                <a:satOff val="13449"/>
                <a:lumOff val="1078"/>
                <a:alphaOff val="0"/>
                <a:shade val="51000"/>
                <a:satMod val="130000"/>
              </a:schemeClr>
            </a:gs>
            <a:gs pos="80000">
              <a:schemeClr val="accent4">
                <a:alpha val="50000"/>
                <a:hueOff val="-2232385"/>
                <a:satOff val="13449"/>
                <a:lumOff val="1078"/>
                <a:alphaOff val="0"/>
                <a:shade val="93000"/>
                <a:satMod val="130000"/>
              </a:schemeClr>
            </a:gs>
            <a:gs pos="100000">
              <a:schemeClr val="accent4">
                <a:alpha val="50000"/>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Significant Stress</a:t>
          </a:r>
        </a:p>
      </dsp:txBody>
      <dsp:txXfrm>
        <a:off x="4113748" y="2702682"/>
        <a:ext cx="1793485" cy="1644027"/>
      </dsp:txXfrm>
    </dsp:sp>
    <dsp:sp modelId="{0F2F22D1-25EF-F249-BE13-3586F27AB7BE}">
      <dsp:nvSpPr>
        <dsp:cNvPr id="0" name=""/>
        <dsp:cNvSpPr/>
      </dsp:nvSpPr>
      <dsp:spPr>
        <a:xfrm>
          <a:off x="1042405" y="1930487"/>
          <a:ext cx="2989141" cy="2989141"/>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Changed Circumstances</a:t>
          </a:r>
        </a:p>
      </dsp:txBody>
      <dsp:txXfrm>
        <a:off x="1323882" y="2702682"/>
        <a:ext cx="1793485" cy="1644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D931F-B6E8-405C-97EC-0E7F032FEADB}">
      <dsp:nvSpPr>
        <dsp:cNvPr id="0" name=""/>
        <dsp:cNvSpPr/>
      </dsp:nvSpPr>
      <dsp:spPr>
        <a:xfrm rot="5400000">
          <a:off x="-137586" y="138774"/>
          <a:ext cx="917243" cy="6420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Prepare </a:t>
          </a:r>
        </a:p>
        <a:p>
          <a:pPr marL="0" lvl="0" indent="0" algn="ctr" defTabSz="311150">
            <a:lnSpc>
              <a:spcPct val="90000"/>
            </a:lnSpc>
            <a:spcBef>
              <a:spcPct val="0"/>
            </a:spcBef>
            <a:spcAft>
              <a:spcPct val="35000"/>
            </a:spcAft>
            <a:buNone/>
          </a:pPr>
          <a:r>
            <a:rPr lang="en-GB" sz="700" kern="1200"/>
            <a:t>Environment</a:t>
          </a:r>
        </a:p>
      </dsp:txBody>
      <dsp:txXfrm rot="-5400000">
        <a:off x="1" y="322222"/>
        <a:ext cx="642070" cy="275173"/>
      </dsp:txXfrm>
    </dsp:sp>
    <dsp:sp modelId="{3C5BA22D-6578-4FEB-BC50-D38F71CD8D75}">
      <dsp:nvSpPr>
        <dsp:cNvPr id="0" name=""/>
        <dsp:cNvSpPr/>
      </dsp:nvSpPr>
      <dsp:spPr>
        <a:xfrm rot="5400000">
          <a:off x="4167475" y="-3525404"/>
          <a:ext cx="596208" cy="7647017"/>
        </a:xfrm>
        <a:prstGeom prst="round2SameRect">
          <a:avLst/>
        </a:prstGeom>
        <a:solidFill>
          <a:srgbClr val="92D050">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Assertively clear area of bystanders</a:t>
          </a:r>
        </a:p>
        <a:p>
          <a:pPr marL="171450" lvl="1" indent="-171450" algn="l" defTabSz="711200">
            <a:lnSpc>
              <a:spcPct val="90000"/>
            </a:lnSpc>
            <a:spcBef>
              <a:spcPct val="0"/>
            </a:spcBef>
            <a:spcAft>
              <a:spcPct val="15000"/>
            </a:spcAft>
            <a:buChar char="•"/>
          </a:pPr>
          <a:r>
            <a:rPr lang="en-GB" sz="1600" kern="1200"/>
            <a:t>Reduce stimulation</a:t>
          </a:r>
        </a:p>
      </dsp:txBody>
      <dsp:txXfrm rot="-5400000">
        <a:off x="642071" y="29104"/>
        <a:ext cx="7617913" cy="538000"/>
      </dsp:txXfrm>
    </dsp:sp>
    <dsp:sp modelId="{B4CF3085-F389-45A0-9964-B7224090744E}">
      <dsp:nvSpPr>
        <dsp:cNvPr id="0" name=""/>
        <dsp:cNvSpPr/>
      </dsp:nvSpPr>
      <dsp:spPr>
        <a:xfrm rot="5400000">
          <a:off x="-137586" y="958062"/>
          <a:ext cx="917243" cy="6420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Engage</a:t>
          </a:r>
        </a:p>
      </dsp:txBody>
      <dsp:txXfrm rot="-5400000">
        <a:off x="1" y="1141510"/>
        <a:ext cx="642070" cy="275173"/>
      </dsp:txXfrm>
    </dsp:sp>
    <dsp:sp modelId="{7997D84E-674E-4C96-B359-3A53E62400EF}">
      <dsp:nvSpPr>
        <dsp:cNvPr id="0" name=""/>
        <dsp:cNvSpPr/>
      </dsp:nvSpPr>
      <dsp:spPr>
        <a:xfrm rot="5400000">
          <a:off x="4167475" y="-2677395"/>
          <a:ext cx="596208" cy="7647017"/>
        </a:xfrm>
        <a:prstGeom prst="round2SameRect">
          <a:avLst/>
        </a:prstGeom>
        <a:solidFill>
          <a:srgbClr val="92D050">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Gain attention and make oneself the focus</a:t>
          </a:r>
        </a:p>
        <a:p>
          <a:pPr marL="171450" lvl="1" indent="-171450" algn="l" defTabSz="711200">
            <a:lnSpc>
              <a:spcPct val="90000"/>
            </a:lnSpc>
            <a:spcBef>
              <a:spcPct val="0"/>
            </a:spcBef>
            <a:spcAft>
              <a:spcPct val="15000"/>
            </a:spcAft>
            <a:buChar char="•"/>
          </a:pPr>
          <a:r>
            <a:rPr lang="en-GB" sz="1600" kern="1200"/>
            <a:t>Talk loudly to interfere with processing of command and persecutory hallucinations</a:t>
          </a:r>
        </a:p>
      </dsp:txBody>
      <dsp:txXfrm rot="-5400000">
        <a:off x="642071" y="877113"/>
        <a:ext cx="7617913" cy="538000"/>
      </dsp:txXfrm>
    </dsp:sp>
    <dsp:sp modelId="{EA8FA66B-F7F2-46DC-9088-993559D5023D}">
      <dsp:nvSpPr>
        <dsp:cNvPr id="0" name=""/>
        <dsp:cNvSpPr/>
      </dsp:nvSpPr>
      <dsp:spPr>
        <a:xfrm rot="5400000">
          <a:off x="-137586" y="1777351"/>
          <a:ext cx="917243" cy="6420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Reduce Confusion</a:t>
          </a:r>
        </a:p>
      </dsp:txBody>
      <dsp:txXfrm rot="-5400000">
        <a:off x="1" y="1960799"/>
        <a:ext cx="642070" cy="275173"/>
      </dsp:txXfrm>
    </dsp:sp>
    <dsp:sp modelId="{5582C9B7-9929-455A-8EFC-24431DED61A0}">
      <dsp:nvSpPr>
        <dsp:cNvPr id="0" name=""/>
        <dsp:cNvSpPr/>
      </dsp:nvSpPr>
      <dsp:spPr>
        <a:xfrm rot="5400000">
          <a:off x="4167475" y="-1885639"/>
          <a:ext cx="596208" cy="7647017"/>
        </a:xfrm>
        <a:prstGeom prst="round2SameRect">
          <a:avLst/>
        </a:prstGeom>
        <a:solidFill>
          <a:srgbClr val="92D050">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Offer your name, role and the current location</a:t>
          </a:r>
        </a:p>
        <a:p>
          <a:pPr marL="171450" lvl="1" indent="-171450" algn="l" defTabSz="711200">
            <a:lnSpc>
              <a:spcPct val="90000"/>
            </a:lnSpc>
            <a:spcBef>
              <a:spcPct val="0"/>
            </a:spcBef>
            <a:spcAft>
              <a:spcPct val="15000"/>
            </a:spcAft>
            <a:buChar char="•"/>
          </a:pPr>
          <a:r>
            <a:rPr lang="en-GB" sz="1600" kern="1200"/>
            <a:t>Keep it simple, continuous, loud but not aggressive</a:t>
          </a:r>
        </a:p>
      </dsp:txBody>
      <dsp:txXfrm rot="-5400000">
        <a:off x="642071" y="1668869"/>
        <a:ext cx="7617913" cy="538000"/>
      </dsp:txXfrm>
    </dsp:sp>
    <dsp:sp modelId="{4C2F07F6-95D3-45BF-9346-685305E3B911}">
      <dsp:nvSpPr>
        <dsp:cNvPr id="0" name=""/>
        <dsp:cNvSpPr/>
      </dsp:nvSpPr>
      <dsp:spPr>
        <a:xfrm rot="5400000">
          <a:off x="-137586" y="2596639"/>
          <a:ext cx="917243" cy="6420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Ground </a:t>
          </a:r>
        </a:p>
      </dsp:txBody>
      <dsp:txXfrm rot="-5400000">
        <a:off x="1" y="2780087"/>
        <a:ext cx="642070" cy="275173"/>
      </dsp:txXfrm>
    </dsp:sp>
    <dsp:sp modelId="{0C8E52B3-8A1B-449F-8ADA-9FB3E3F1D880}">
      <dsp:nvSpPr>
        <dsp:cNvPr id="0" name=""/>
        <dsp:cNvSpPr/>
      </dsp:nvSpPr>
      <dsp:spPr>
        <a:xfrm rot="5400000">
          <a:off x="4167475" y="-1066351"/>
          <a:ext cx="596208" cy="7647017"/>
        </a:xfrm>
        <a:prstGeom prst="round2SameRect">
          <a:avLst/>
        </a:prstGeom>
        <a:solidFill>
          <a:srgbClr val="92D050">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Offer a visual commentary on the immediate environment</a:t>
          </a:r>
        </a:p>
        <a:p>
          <a:pPr marL="171450" lvl="1" indent="-171450" algn="l" defTabSz="711200">
            <a:lnSpc>
              <a:spcPct val="90000"/>
            </a:lnSpc>
            <a:spcBef>
              <a:spcPct val="0"/>
            </a:spcBef>
            <a:spcAft>
              <a:spcPct val="15000"/>
            </a:spcAft>
            <a:buChar char="•"/>
          </a:pPr>
          <a:r>
            <a:rPr lang="en-GB" sz="1600" kern="1200"/>
            <a:t>Avoid abstract, process-oriented and emotional speech</a:t>
          </a:r>
        </a:p>
      </dsp:txBody>
      <dsp:txXfrm rot="-5400000">
        <a:off x="642071" y="2488157"/>
        <a:ext cx="7617913" cy="538000"/>
      </dsp:txXfrm>
    </dsp:sp>
    <dsp:sp modelId="{D8E6C333-C4E0-44E1-845E-8F032120D0E4}">
      <dsp:nvSpPr>
        <dsp:cNvPr id="0" name=""/>
        <dsp:cNvSpPr/>
      </dsp:nvSpPr>
      <dsp:spPr>
        <a:xfrm rot="5400000">
          <a:off x="-137586" y="3415928"/>
          <a:ext cx="917243" cy="6420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Intervene</a:t>
          </a:r>
        </a:p>
      </dsp:txBody>
      <dsp:txXfrm rot="-5400000">
        <a:off x="1" y="3599376"/>
        <a:ext cx="642070" cy="275173"/>
      </dsp:txXfrm>
    </dsp:sp>
    <dsp:sp modelId="{1C74FF5C-C80B-4DD2-B956-C1A3DFC34D2B}">
      <dsp:nvSpPr>
        <dsp:cNvPr id="0" name=""/>
        <dsp:cNvSpPr/>
      </dsp:nvSpPr>
      <dsp:spPr>
        <a:xfrm rot="5400000">
          <a:off x="4167475" y="-247062"/>
          <a:ext cx="596208" cy="7647017"/>
        </a:xfrm>
        <a:prstGeom prst="round2SameRect">
          <a:avLst/>
        </a:prstGeom>
        <a:solidFill>
          <a:srgbClr val="92D050">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If the behaviour looks like it will suddenly escalate you strong, simple  verbal commands</a:t>
          </a:r>
        </a:p>
        <a:p>
          <a:pPr marL="171450" lvl="1" indent="-171450" algn="l" defTabSz="711200">
            <a:lnSpc>
              <a:spcPct val="90000"/>
            </a:lnSpc>
            <a:spcBef>
              <a:spcPct val="0"/>
            </a:spcBef>
            <a:spcAft>
              <a:spcPct val="15000"/>
            </a:spcAft>
            <a:buChar char="•"/>
          </a:pPr>
          <a:r>
            <a:rPr lang="en-GB" sz="1600" kern="1200"/>
            <a:t>Use comforting incentives if possible</a:t>
          </a:r>
        </a:p>
      </dsp:txBody>
      <dsp:txXfrm rot="-5400000">
        <a:off x="642071" y="3307446"/>
        <a:ext cx="7617913" cy="538000"/>
      </dsp:txXfrm>
    </dsp:sp>
    <dsp:sp modelId="{5D6A1F86-46C1-4BC9-85FE-62FDC7903202}">
      <dsp:nvSpPr>
        <dsp:cNvPr id="0" name=""/>
        <dsp:cNvSpPr/>
      </dsp:nvSpPr>
      <dsp:spPr>
        <a:xfrm rot="5400000">
          <a:off x="-137586" y="4235217"/>
          <a:ext cx="917243" cy="6420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Resolve</a:t>
          </a:r>
        </a:p>
      </dsp:txBody>
      <dsp:txXfrm rot="-5400000">
        <a:off x="1" y="4418665"/>
        <a:ext cx="642070" cy="275173"/>
      </dsp:txXfrm>
    </dsp:sp>
    <dsp:sp modelId="{707A41C4-C924-4DC7-BAC5-FEEAA05A9705}">
      <dsp:nvSpPr>
        <dsp:cNvPr id="0" name=""/>
        <dsp:cNvSpPr/>
      </dsp:nvSpPr>
      <dsp:spPr>
        <a:xfrm rot="5400000">
          <a:off x="4167475" y="572226"/>
          <a:ext cx="596208" cy="7647017"/>
        </a:xfrm>
        <a:prstGeom prst="round2SameRect">
          <a:avLst/>
        </a:prstGeom>
        <a:solidFill>
          <a:srgbClr val="92D050">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Allow the client to talk. Listen but do not try to correct</a:t>
          </a:r>
        </a:p>
        <a:p>
          <a:pPr marL="171450" lvl="1" indent="-171450" algn="l" defTabSz="711200">
            <a:lnSpc>
              <a:spcPct val="90000"/>
            </a:lnSpc>
            <a:spcBef>
              <a:spcPct val="0"/>
            </a:spcBef>
            <a:spcAft>
              <a:spcPct val="15000"/>
            </a:spcAft>
            <a:buChar char="•"/>
          </a:pPr>
          <a:r>
            <a:rPr lang="en-GB" sz="1600" kern="1200"/>
            <a:t>Make sure that if they have to return to hospital they have an advocate</a:t>
          </a:r>
        </a:p>
      </dsp:txBody>
      <dsp:txXfrm rot="-5400000">
        <a:off x="642071" y="4126734"/>
        <a:ext cx="7617913" cy="53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44516-3FA7-4EBB-9787-DB7D18E1D748}">
      <dsp:nvSpPr>
        <dsp:cNvPr id="0" name=""/>
        <dsp:cNvSpPr/>
      </dsp:nvSpPr>
      <dsp:spPr>
        <a:xfrm rot="5400000">
          <a:off x="-163747" y="164182"/>
          <a:ext cx="1091648" cy="764153"/>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a:t> </a:t>
          </a:r>
        </a:p>
      </dsp:txBody>
      <dsp:txXfrm rot="-5400000">
        <a:off x="1" y="382512"/>
        <a:ext cx="764153" cy="327495"/>
      </dsp:txXfrm>
    </dsp:sp>
    <dsp:sp modelId="{2978DD88-DB7B-44C8-AF32-025C45A08C18}">
      <dsp:nvSpPr>
        <dsp:cNvPr id="0" name=""/>
        <dsp:cNvSpPr/>
      </dsp:nvSpPr>
      <dsp:spPr>
        <a:xfrm rot="5400000">
          <a:off x="4136401" y="-3371812"/>
          <a:ext cx="709571" cy="7454066"/>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b="1" i="0" u="sng" kern="1200"/>
            <a:t>PREPARATION </a:t>
          </a:r>
        </a:p>
        <a:p>
          <a:pPr marL="57150" lvl="1" indent="-57150" algn="l" defTabSz="444500">
            <a:lnSpc>
              <a:spcPct val="90000"/>
            </a:lnSpc>
            <a:spcBef>
              <a:spcPct val="0"/>
            </a:spcBef>
            <a:spcAft>
              <a:spcPct val="15000"/>
            </a:spcAft>
            <a:buChar char="•"/>
          </a:pPr>
          <a:r>
            <a:rPr lang="en-GB" sz="1000" kern="1200"/>
            <a:t> When working alongside other colleagues in a crisis the potential for undermining one another unintentionally is very high. There therefore needs to be an explicit agreement about how you will work together beforehand. In residential teams this needs to be part of the induction process.</a:t>
          </a:r>
        </a:p>
      </dsp:txBody>
      <dsp:txXfrm rot="-5400000">
        <a:off x="764154" y="35073"/>
        <a:ext cx="7419428" cy="640295"/>
      </dsp:txXfrm>
    </dsp:sp>
    <dsp:sp modelId="{4399285D-DC83-48BE-9113-CD6E34F263F2}">
      <dsp:nvSpPr>
        <dsp:cNvPr id="0" name=""/>
        <dsp:cNvSpPr/>
      </dsp:nvSpPr>
      <dsp:spPr>
        <a:xfrm rot="5400000">
          <a:off x="-163747" y="1138650"/>
          <a:ext cx="1091648" cy="764153"/>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a:t> </a:t>
          </a:r>
        </a:p>
      </dsp:txBody>
      <dsp:txXfrm rot="-5400000">
        <a:off x="1" y="1356980"/>
        <a:ext cx="764153" cy="327495"/>
      </dsp:txXfrm>
    </dsp:sp>
    <dsp:sp modelId="{D79EF105-EB96-4F1F-B757-8202899458CB}">
      <dsp:nvSpPr>
        <dsp:cNvPr id="0" name=""/>
        <dsp:cNvSpPr/>
      </dsp:nvSpPr>
      <dsp:spPr>
        <a:xfrm rot="5400000">
          <a:off x="4136401" y="-2397344"/>
          <a:ext cx="709571" cy="7454066"/>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b="1" u="sng" kern="1200"/>
            <a:t>STAYING OUT OF THE QUAGMIRE</a:t>
          </a:r>
        </a:p>
        <a:p>
          <a:pPr marL="57150" lvl="1" indent="-57150" algn="l" defTabSz="444500">
            <a:lnSpc>
              <a:spcPct val="90000"/>
            </a:lnSpc>
            <a:spcBef>
              <a:spcPct val="0"/>
            </a:spcBef>
            <a:spcAft>
              <a:spcPct val="15000"/>
            </a:spcAft>
            <a:buChar char="•"/>
          </a:pPr>
          <a:r>
            <a:rPr lang="en-GB" sz="1000" kern="1200"/>
            <a:t> Only reciprocal interactions with the aggressor(s) should be followed. If an aggressor does not reciprocate a colleague’s intervention and shifts the attention onto you, do not answer them, simply refer them back to where the reciprocity broke down.</a:t>
          </a:r>
        </a:p>
      </dsp:txBody>
      <dsp:txXfrm rot="-5400000">
        <a:off x="764154" y="1009541"/>
        <a:ext cx="7419428" cy="640295"/>
      </dsp:txXfrm>
    </dsp:sp>
    <dsp:sp modelId="{C15AFB04-16CD-459F-8EAC-DD37D603EB26}">
      <dsp:nvSpPr>
        <dsp:cNvPr id="0" name=""/>
        <dsp:cNvSpPr/>
      </dsp:nvSpPr>
      <dsp:spPr>
        <a:xfrm rot="5400000">
          <a:off x="-163747" y="2113118"/>
          <a:ext cx="1091648" cy="764153"/>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a:t> </a:t>
          </a:r>
        </a:p>
      </dsp:txBody>
      <dsp:txXfrm rot="-5400000">
        <a:off x="1" y="2331448"/>
        <a:ext cx="764153" cy="327495"/>
      </dsp:txXfrm>
    </dsp:sp>
    <dsp:sp modelId="{3A85494A-A495-426A-9053-9D7DEA9EBD92}">
      <dsp:nvSpPr>
        <dsp:cNvPr id="0" name=""/>
        <dsp:cNvSpPr/>
      </dsp:nvSpPr>
      <dsp:spPr>
        <a:xfrm rot="5400000">
          <a:off x="4136401" y="-1422876"/>
          <a:ext cx="709571" cy="7454066"/>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a:t> </a:t>
          </a:r>
          <a:r>
            <a:rPr lang="en-GB" sz="1000" b="1" u="sng" kern="1200"/>
            <a:t>MIND YOUR COLLEAGUES TOES</a:t>
          </a:r>
        </a:p>
        <a:p>
          <a:pPr marL="57150" lvl="1" indent="-57150" algn="l" defTabSz="444500">
            <a:lnSpc>
              <a:spcPct val="90000"/>
            </a:lnSpc>
            <a:spcBef>
              <a:spcPct val="0"/>
            </a:spcBef>
            <a:spcAft>
              <a:spcPct val="15000"/>
            </a:spcAft>
            <a:buChar char="•"/>
          </a:pPr>
          <a:r>
            <a:rPr lang="en-GB" sz="1000" kern="1200"/>
            <a:t> If a colleague tells an aggressor what they should do, and the aggressor then asks what you think, do not answer, simply tell them “You have heard what has been said.” This confers authority onto your colleague. </a:t>
          </a:r>
        </a:p>
      </dsp:txBody>
      <dsp:txXfrm rot="-5400000">
        <a:off x="764154" y="1984009"/>
        <a:ext cx="7419428" cy="640295"/>
      </dsp:txXfrm>
    </dsp:sp>
    <dsp:sp modelId="{914DBF81-A17E-4FA1-9FD5-109225C1EE57}">
      <dsp:nvSpPr>
        <dsp:cNvPr id="0" name=""/>
        <dsp:cNvSpPr/>
      </dsp:nvSpPr>
      <dsp:spPr>
        <a:xfrm rot="5400000">
          <a:off x="-163747" y="3087586"/>
          <a:ext cx="1091648" cy="764153"/>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5400000">
        <a:off x="1" y="3305916"/>
        <a:ext cx="764153" cy="327495"/>
      </dsp:txXfrm>
    </dsp:sp>
    <dsp:sp modelId="{83BB2722-9C86-4654-A6EB-CFCC7C2C9C65}">
      <dsp:nvSpPr>
        <dsp:cNvPr id="0" name=""/>
        <dsp:cNvSpPr/>
      </dsp:nvSpPr>
      <dsp:spPr>
        <a:xfrm rot="5400000">
          <a:off x="4136401" y="-448408"/>
          <a:ext cx="709571" cy="7454066"/>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b="1" u="sng" kern="1200"/>
            <a:t>MAINTAIN THE FOCUS WHERE IT NEEDS TO BE</a:t>
          </a:r>
        </a:p>
        <a:p>
          <a:pPr marL="57150" lvl="1" indent="-57150" algn="l" defTabSz="444500">
            <a:lnSpc>
              <a:spcPct val="90000"/>
            </a:lnSpc>
            <a:spcBef>
              <a:spcPct val="0"/>
            </a:spcBef>
            <a:spcAft>
              <a:spcPct val="15000"/>
            </a:spcAft>
            <a:buChar char="•"/>
          </a:pPr>
          <a:r>
            <a:rPr lang="en-GB" sz="1000" kern="1200"/>
            <a:t>Crises in group situations can be become prolonged and entrenched if everyone is focussing on the aggressor. Instead, colleagues should be focussing on the person who is trying to deal with the aggressor.</a:t>
          </a:r>
        </a:p>
      </dsp:txBody>
      <dsp:txXfrm rot="-5400000">
        <a:off x="764154" y="2958477"/>
        <a:ext cx="7419428" cy="640295"/>
      </dsp:txXfrm>
    </dsp:sp>
    <dsp:sp modelId="{A25EE915-E581-457E-AC14-89947A7A9AC0}">
      <dsp:nvSpPr>
        <dsp:cNvPr id="0" name=""/>
        <dsp:cNvSpPr/>
      </dsp:nvSpPr>
      <dsp:spPr>
        <a:xfrm rot="5400000">
          <a:off x="-163747" y="4062054"/>
          <a:ext cx="1091648" cy="764153"/>
        </a:xfrm>
        <a:prstGeom prst="chevron">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5400000">
        <a:off x="1" y="4280384"/>
        <a:ext cx="764153" cy="327495"/>
      </dsp:txXfrm>
    </dsp:sp>
    <dsp:sp modelId="{BE12A9B8-A11A-4965-A396-37032A00E868}">
      <dsp:nvSpPr>
        <dsp:cNvPr id="0" name=""/>
        <dsp:cNvSpPr/>
      </dsp:nvSpPr>
      <dsp:spPr>
        <a:xfrm rot="5400000">
          <a:off x="4136401" y="526059"/>
          <a:ext cx="709571" cy="7454066"/>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b="1" u="sng" kern="1200"/>
            <a:t>TAKE THE PRESSURE OFF YOUR COLLEAGUE IF THEY SIGNAL THAT THEY ARE STRUGGLING</a:t>
          </a:r>
        </a:p>
        <a:p>
          <a:pPr marL="57150" lvl="1" indent="-57150" algn="l" defTabSz="444500">
            <a:lnSpc>
              <a:spcPct val="90000"/>
            </a:lnSpc>
            <a:spcBef>
              <a:spcPct val="0"/>
            </a:spcBef>
            <a:spcAft>
              <a:spcPct val="15000"/>
            </a:spcAft>
            <a:buChar char="•"/>
          </a:pPr>
          <a:r>
            <a:rPr lang="en-GB" sz="1000" kern="1200"/>
            <a:t>If a colleague is being verbally targeted, it may be difficult for them to defend themselves adequately, and it is therefore incumbent on colleagues to draw the aggressor’s attention away from them. Simple statements repeated without elaboration (e.g. “That’s enough”) are likely to be most effective</a:t>
          </a:r>
        </a:p>
      </dsp:txBody>
      <dsp:txXfrm rot="-5400000">
        <a:off x="764154" y="3932944"/>
        <a:ext cx="7419428" cy="640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9B005-D38F-4859-A367-9C295B9D8708}">
      <dsp:nvSpPr>
        <dsp:cNvPr id="0" name=""/>
        <dsp:cNvSpPr/>
      </dsp:nvSpPr>
      <dsp:spPr>
        <a:xfrm>
          <a:off x="0" y="0"/>
          <a:ext cx="7929618" cy="86080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GB" sz="1050" b="1" u="sng" kern="1200">
              <a:solidFill>
                <a:schemeClr val="tx1"/>
              </a:solidFill>
            </a:rPr>
            <a:t>Panic alarms</a:t>
          </a:r>
        </a:p>
        <a:p>
          <a:pPr marL="57150" lvl="1" indent="-57150" algn="l" defTabSz="466725">
            <a:lnSpc>
              <a:spcPct val="90000"/>
            </a:lnSpc>
            <a:spcBef>
              <a:spcPct val="0"/>
            </a:spcBef>
            <a:spcAft>
              <a:spcPct val="15000"/>
            </a:spcAft>
            <a:buChar char="•"/>
          </a:pPr>
          <a:r>
            <a:rPr lang="en-GB" sz="1050" kern="1200">
              <a:solidFill>
                <a:schemeClr val="tx1"/>
              </a:solidFill>
            </a:rPr>
            <a:t>1. Are they easy to reach? Do all staff know what it sounds like, where it will sound, and whether it goes directly to the police or not?</a:t>
          </a:r>
        </a:p>
        <a:p>
          <a:pPr marL="57150" lvl="1" indent="-57150" algn="l" defTabSz="466725">
            <a:lnSpc>
              <a:spcPct val="90000"/>
            </a:lnSpc>
            <a:spcBef>
              <a:spcPct val="0"/>
            </a:spcBef>
            <a:spcAft>
              <a:spcPct val="15000"/>
            </a:spcAft>
            <a:buChar char="•"/>
          </a:pPr>
          <a:r>
            <a:rPr lang="en-GB" sz="1050" kern="1200">
              <a:solidFill>
                <a:schemeClr val="tx1"/>
              </a:solidFill>
            </a:rPr>
            <a:t>2. Do all staff know what to do if it is sounded? Who will take responsibility for coordinating a response?</a:t>
          </a:r>
        </a:p>
        <a:p>
          <a:pPr marL="57150" lvl="1" indent="-57150" algn="l" defTabSz="444500">
            <a:lnSpc>
              <a:spcPct val="90000"/>
            </a:lnSpc>
            <a:spcBef>
              <a:spcPct val="0"/>
            </a:spcBef>
            <a:spcAft>
              <a:spcPct val="15000"/>
            </a:spcAft>
            <a:buChar char="•"/>
          </a:pPr>
          <a:r>
            <a:rPr lang="en-GB" sz="1000" kern="1200"/>
            <a:t>3. How are staff inducted into and reminded of the panic alarm drill?</a:t>
          </a:r>
        </a:p>
      </dsp:txBody>
      <dsp:txXfrm>
        <a:off x="1672004" y="0"/>
        <a:ext cx="6257613" cy="860805"/>
      </dsp:txXfrm>
    </dsp:sp>
    <dsp:sp modelId="{37D6AD52-1894-4DE4-937E-48DA38B03C85}">
      <dsp:nvSpPr>
        <dsp:cNvPr id="0" name=""/>
        <dsp:cNvSpPr/>
      </dsp:nvSpPr>
      <dsp:spPr>
        <a:xfrm>
          <a:off x="86080" y="86080"/>
          <a:ext cx="1585923" cy="68864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D8BF9-94D4-4417-BE37-26CA9896DA3B}">
      <dsp:nvSpPr>
        <dsp:cNvPr id="0" name=""/>
        <dsp:cNvSpPr/>
      </dsp:nvSpPr>
      <dsp:spPr>
        <a:xfrm>
          <a:off x="0" y="929110"/>
          <a:ext cx="7929618" cy="86080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GB" sz="1050" b="1" u="sng" kern="1200">
              <a:solidFill>
                <a:schemeClr val="tx1"/>
              </a:solidFill>
            </a:rPr>
            <a:t>Interview Rooms</a:t>
          </a:r>
        </a:p>
        <a:p>
          <a:pPr marL="57150" lvl="1" indent="-57150" algn="l" defTabSz="466725">
            <a:lnSpc>
              <a:spcPct val="90000"/>
            </a:lnSpc>
            <a:spcBef>
              <a:spcPct val="0"/>
            </a:spcBef>
            <a:spcAft>
              <a:spcPct val="15000"/>
            </a:spcAft>
            <a:buChar char="•"/>
          </a:pPr>
          <a:r>
            <a:rPr lang="en-GB" sz="1050" kern="1200">
              <a:solidFill>
                <a:schemeClr val="tx1"/>
              </a:solidFill>
            </a:rPr>
            <a:t>1. Do interview rooms allow for staff to exit without approaching the aggressor?</a:t>
          </a:r>
        </a:p>
        <a:p>
          <a:pPr marL="57150" lvl="1" indent="-57150" algn="l" defTabSz="466725">
            <a:lnSpc>
              <a:spcPct val="90000"/>
            </a:lnSpc>
            <a:spcBef>
              <a:spcPct val="0"/>
            </a:spcBef>
            <a:spcAft>
              <a:spcPct val="15000"/>
            </a:spcAft>
            <a:buChar char="•"/>
          </a:pPr>
          <a:r>
            <a:rPr lang="en-GB" sz="1050" kern="1200">
              <a:solidFill>
                <a:schemeClr val="tx1"/>
              </a:solidFill>
            </a:rPr>
            <a:t>2. Are other staff able to look into the interview without drawing the attention of the aggressor?</a:t>
          </a:r>
        </a:p>
        <a:p>
          <a:pPr marL="57150" lvl="1" indent="-57150" algn="l" defTabSz="466725">
            <a:lnSpc>
              <a:spcPct val="90000"/>
            </a:lnSpc>
            <a:spcBef>
              <a:spcPct val="0"/>
            </a:spcBef>
            <a:spcAft>
              <a:spcPct val="15000"/>
            </a:spcAft>
            <a:buChar char="•"/>
          </a:pPr>
          <a:r>
            <a:rPr lang="en-GB" sz="1050" kern="1200">
              <a:solidFill>
                <a:schemeClr val="tx1"/>
              </a:solidFill>
            </a:rPr>
            <a:t>3. Is there a telephone so that the interviewer can be called to check if there is a problem?</a:t>
          </a:r>
        </a:p>
      </dsp:txBody>
      <dsp:txXfrm>
        <a:off x="1672004" y="929110"/>
        <a:ext cx="6257613" cy="860805"/>
      </dsp:txXfrm>
    </dsp:sp>
    <dsp:sp modelId="{A21169D3-F697-486E-A192-933B4D75801A}">
      <dsp:nvSpPr>
        <dsp:cNvPr id="0" name=""/>
        <dsp:cNvSpPr/>
      </dsp:nvSpPr>
      <dsp:spPr>
        <a:xfrm>
          <a:off x="86080" y="1032966"/>
          <a:ext cx="1585923" cy="68864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5640F-D8C2-46A0-980A-076E32A68D4D}">
      <dsp:nvSpPr>
        <dsp:cNvPr id="0" name=""/>
        <dsp:cNvSpPr/>
      </dsp:nvSpPr>
      <dsp:spPr>
        <a:xfrm>
          <a:off x="0" y="1893771"/>
          <a:ext cx="7929618" cy="86080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GB" sz="1050" b="1" u="sng" kern="1200">
              <a:solidFill>
                <a:schemeClr val="tx1"/>
              </a:solidFill>
            </a:rPr>
            <a:t>Reception Area</a:t>
          </a:r>
        </a:p>
        <a:p>
          <a:pPr marL="57150" lvl="1" indent="-57150" algn="l" defTabSz="466725">
            <a:lnSpc>
              <a:spcPct val="90000"/>
            </a:lnSpc>
            <a:spcBef>
              <a:spcPct val="0"/>
            </a:spcBef>
            <a:spcAft>
              <a:spcPct val="15000"/>
            </a:spcAft>
            <a:buChar char="•"/>
          </a:pPr>
          <a:r>
            <a:rPr lang="en-GB" sz="1050" kern="1200">
              <a:solidFill>
                <a:schemeClr val="tx1"/>
              </a:solidFill>
            </a:rPr>
            <a:t>1. Is it comfortable and well lit, with appropriate reading material? TV</a:t>
          </a:r>
        </a:p>
        <a:p>
          <a:pPr marL="57150" lvl="1" indent="-57150" algn="l" defTabSz="466725">
            <a:lnSpc>
              <a:spcPct val="90000"/>
            </a:lnSpc>
            <a:spcBef>
              <a:spcPct val="0"/>
            </a:spcBef>
            <a:spcAft>
              <a:spcPct val="15000"/>
            </a:spcAft>
            <a:buChar char="•"/>
          </a:pPr>
          <a:r>
            <a:rPr lang="en-GB" sz="1050" kern="1200">
              <a:solidFill>
                <a:schemeClr val="tx1"/>
              </a:solidFill>
            </a:rPr>
            <a:t>2. Are there multiple exits? Is CCTV installed?</a:t>
          </a:r>
        </a:p>
        <a:p>
          <a:pPr marL="57150" lvl="1" indent="-57150" algn="l" defTabSz="466725">
            <a:lnSpc>
              <a:spcPct val="90000"/>
            </a:lnSpc>
            <a:spcBef>
              <a:spcPct val="0"/>
            </a:spcBef>
            <a:spcAft>
              <a:spcPct val="15000"/>
            </a:spcAft>
            <a:buChar char="•"/>
          </a:pPr>
          <a:r>
            <a:rPr lang="en-GB" sz="1050" kern="1200">
              <a:solidFill>
                <a:schemeClr val="tx1"/>
              </a:solidFill>
            </a:rPr>
            <a:t>3. Is everything possible done to reduce waiting times? Can entry be controlled?</a:t>
          </a:r>
        </a:p>
      </dsp:txBody>
      <dsp:txXfrm>
        <a:off x="1672004" y="1893771"/>
        <a:ext cx="6257613" cy="860805"/>
      </dsp:txXfrm>
    </dsp:sp>
    <dsp:sp modelId="{B0D4E75A-BE83-424C-BD2D-65592D122528}">
      <dsp:nvSpPr>
        <dsp:cNvPr id="0" name=""/>
        <dsp:cNvSpPr/>
      </dsp:nvSpPr>
      <dsp:spPr>
        <a:xfrm>
          <a:off x="86080" y="1979852"/>
          <a:ext cx="1585923" cy="68864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7B4AE-93A9-41EF-8558-F247CCF7770E}">
      <dsp:nvSpPr>
        <dsp:cNvPr id="0" name=""/>
        <dsp:cNvSpPr/>
      </dsp:nvSpPr>
      <dsp:spPr>
        <a:xfrm>
          <a:off x="0" y="2840657"/>
          <a:ext cx="7929618" cy="86080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GB" sz="1050" b="1" u="sng" kern="1200">
              <a:solidFill>
                <a:schemeClr val="tx1"/>
              </a:solidFill>
            </a:rPr>
            <a:t>Other Areas</a:t>
          </a:r>
        </a:p>
        <a:p>
          <a:pPr marL="57150" lvl="1" indent="-57150" algn="l" defTabSz="466725">
            <a:lnSpc>
              <a:spcPct val="90000"/>
            </a:lnSpc>
            <a:spcBef>
              <a:spcPct val="0"/>
            </a:spcBef>
            <a:spcAft>
              <a:spcPct val="15000"/>
            </a:spcAft>
            <a:buChar char="•"/>
          </a:pPr>
          <a:r>
            <a:rPr lang="en-GB" sz="1050" kern="1200">
              <a:solidFill>
                <a:schemeClr val="tx1"/>
              </a:solidFill>
            </a:rPr>
            <a:t>1. Are there particular areas where staff may be more vulnerable (e.g. unlit car park)?</a:t>
          </a:r>
        </a:p>
        <a:p>
          <a:pPr marL="57150" lvl="1" indent="-57150" algn="l" defTabSz="466725">
            <a:lnSpc>
              <a:spcPct val="90000"/>
            </a:lnSpc>
            <a:spcBef>
              <a:spcPct val="0"/>
            </a:spcBef>
            <a:spcAft>
              <a:spcPct val="15000"/>
            </a:spcAft>
            <a:buChar char="•"/>
          </a:pPr>
          <a:r>
            <a:rPr lang="en-GB" sz="1050" kern="1200">
              <a:solidFill>
                <a:schemeClr val="tx1"/>
              </a:solidFill>
            </a:rPr>
            <a:t>2. Are there other areas where trouble is more likely to occur?</a:t>
          </a:r>
        </a:p>
      </dsp:txBody>
      <dsp:txXfrm>
        <a:off x="1672004" y="2840657"/>
        <a:ext cx="6257613" cy="860805"/>
      </dsp:txXfrm>
    </dsp:sp>
    <dsp:sp modelId="{124786F3-5699-4734-9C36-A856E3EB266B}">
      <dsp:nvSpPr>
        <dsp:cNvPr id="0" name=""/>
        <dsp:cNvSpPr/>
      </dsp:nvSpPr>
      <dsp:spPr>
        <a:xfrm>
          <a:off x="86080" y="2926738"/>
          <a:ext cx="1585923" cy="68864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3975CC-BED1-4779-A866-7C0C2397A170}">
      <dsp:nvSpPr>
        <dsp:cNvPr id="0" name=""/>
        <dsp:cNvSpPr/>
      </dsp:nvSpPr>
      <dsp:spPr>
        <a:xfrm>
          <a:off x="0" y="3787543"/>
          <a:ext cx="7929618" cy="86080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GB" sz="1050" b="1" u="sng" kern="1200">
              <a:solidFill>
                <a:schemeClr val="tx1"/>
              </a:solidFill>
            </a:rPr>
            <a:t>Information Sharing</a:t>
          </a:r>
        </a:p>
        <a:p>
          <a:pPr marL="57150" lvl="1" indent="-57150" algn="l" defTabSz="466725">
            <a:lnSpc>
              <a:spcPct val="90000"/>
            </a:lnSpc>
            <a:spcBef>
              <a:spcPct val="0"/>
            </a:spcBef>
            <a:spcAft>
              <a:spcPct val="15000"/>
            </a:spcAft>
            <a:buChar char="•"/>
          </a:pPr>
          <a:r>
            <a:rPr lang="en-GB" sz="1050" kern="1200">
              <a:solidFill>
                <a:schemeClr val="tx1"/>
              </a:solidFill>
            </a:rPr>
            <a:t>1. How is information recorded and shared on past incidents and known risks?</a:t>
          </a:r>
        </a:p>
        <a:p>
          <a:pPr marL="57150" lvl="1" indent="-57150" algn="l" defTabSz="466725">
            <a:lnSpc>
              <a:spcPct val="90000"/>
            </a:lnSpc>
            <a:spcBef>
              <a:spcPct val="0"/>
            </a:spcBef>
            <a:spcAft>
              <a:spcPct val="15000"/>
            </a:spcAft>
            <a:buChar char="•"/>
          </a:pPr>
          <a:r>
            <a:rPr lang="en-GB" sz="1050" kern="1200">
              <a:solidFill>
                <a:schemeClr val="tx1"/>
              </a:solidFill>
            </a:rPr>
            <a:t>2. What is the procedure when a potentially dangerous customer is likely to visit the office?</a:t>
          </a:r>
        </a:p>
        <a:p>
          <a:pPr marL="57150" lvl="1" indent="-57150" algn="l" defTabSz="466725">
            <a:lnSpc>
              <a:spcPct val="90000"/>
            </a:lnSpc>
            <a:spcBef>
              <a:spcPct val="0"/>
            </a:spcBef>
            <a:spcAft>
              <a:spcPct val="15000"/>
            </a:spcAft>
            <a:buChar char="•"/>
          </a:pPr>
          <a:r>
            <a:rPr lang="en-GB" sz="1050" kern="1200">
              <a:solidFill>
                <a:schemeClr val="tx1"/>
              </a:solidFill>
            </a:rPr>
            <a:t>3. How is information shared between agencies?</a:t>
          </a:r>
        </a:p>
      </dsp:txBody>
      <dsp:txXfrm>
        <a:off x="1672004" y="3787543"/>
        <a:ext cx="6257613" cy="860805"/>
      </dsp:txXfrm>
    </dsp:sp>
    <dsp:sp modelId="{CE3A6327-8451-46E0-9EFD-523937E1A4CC}">
      <dsp:nvSpPr>
        <dsp:cNvPr id="0" name=""/>
        <dsp:cNvSpPr/>
      </dsp:nvSpPr>
      <dsp:spPr>
        <a:xfrm>
          <a:off x="86080" y="3873623"/>
          <a:ext cx="1585923" cy="688644"/>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A97C9-2896-4CCD-A19D-84D93883E9BB}">
      <dsp:nvSpPr>
        <dsp:cNvPr id="0" name=""/>
        <dsp:cNvSpPr/>
      </dsp:nvSpPr>
      <dsp:spPr>
        <a:xfrm>
          <a:off x="0" y="4735795"/>
          <a:ext cx="7929618" cy="860805"/>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GB" sz="1050" b="1" u="sng" kern="1200">
              <a:solidFill>
                <a:schemeClr val="tx1"/>
              </a:solidFill>
            </a:rPr>
            <a:t>Training &amp; Support</a:t>
          </a:r>
        </a:p>
        <a:p>
          <a:pPr marL="57150" lvl="1" indent="-57150" algn="l" defTabSz="466725">
            <a:lnSpc>
              <a:spcPct val="90000"/>
            </a:lnSpc>
            <a:spcBef>
              <a:spcPct val="0"/>
            </a:spcBef>
            <a:spcAft>
              <a:spcPct val="15000"/>
            </a:spcAft>
            <a:buChar char="•"/>
          </a:pPr>
          <a:r>
            <a:rPr lang="en-GB" sz="1050" kern="1200">
              <a:solidFill>
                <a:schemeClr val="tx1"/>
              </a:solidFill>
            </a:rPr>
            <a:t>1. What training is made available to staff?</a:t>
          </a:r>
        </a:p>
        <a:p>
          <a:pPr marL="57150" lvl="1" indent="-57150" algn="l" defTabSz="466725">
            <a:lnSpc>
              <a:spcPct val="90000"/>
            </a:lnSpc>
            <a:spcBef>
              <a:spcPct val="0"/>
            </a:spcBef>
            <a:spcAft>
              <a:spcPct val="15000"/>
            </a:spcAft>
            <a:buChar char="•"/>
          </a:pPr>
          <a:r>
            <a:rPr lang="en-GB" sz="1050" kern="1200">
              <a:solidFill>
                <a:schemeClr val="tx1"/>
              </a:solidFill>
            </a:rPr>
            <a:t>2. What emotional support is available to staff after an incident?</a:t>
          </a:r>
        </a:p>
        <a:p>
          <a:pPr marL="57150" lvl="1" indent="-57150" algn="l" defTabSz="466725">
            <a:lnSpc>
              <a:spcPct val="90000"/>
            </a:lnSpc>
            <a:spcBef>
              <a:spcPct val="0"/>
            </a:spcBef>
            <a:spcAft>
              <a:spcPct val="15000"/>
            </a:spcAft>
            <a:buChar char="•"/>
          </a:pPr>
          <a:r>
            <a:rPr lang="en-GB" sz="1050" kern="1200">
              <a:solidFill>
                <a:schemeClr val="tx1"/>
              </a:solidFill>
            </a:rPr>
            <a:t>3. Is there a known procedure to follow after an incident?</a:t>
          </a:r>
        </a:p>
      </dsp:txBody>
      <dsp:txXfrm>
        <a:off x="1672004" y="4735795"/>
        <a:ext cx="6257613" cy="860805"/>
      </dsp:txXfrm>
    </dsp:sp>
    <dsp:sp modelId="{E6D5EC88-AB78-4237-9626-88F6390A353B}">
      <dsp:nvSpPr>
        <dsp:cNvPr id="0" name=""/>
        <dsp:cNvSpPr/>
      </dsp:nvSpPr>
      <dsp:spPr>
        <a:xfrm>
          <a:off x="86080" y="4820509"/>
          <a:ext cx="1585923" cy="688644"/>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327396" cy="496332"/>
          </a:xfrm>
          <a:prstGeom prst="rect">
            <a:avLst/>
          </a:prstGeom>
        </p:spPr>
        <p:txBody>
          <a:bodyPr vert="horz" lIns="91379" tIns="45689" rIns="91379" bIns="45689" rtlCol="0"/>
          <a:lstStyle>
            <a:lvl1pPr algn="l">
              <a:defRPr sz="1200"/>
            </a:lvl1pPr>
          </a:lstStyle>
          <a:p>
            <a:pPr>
              <a:defRPr/>
            </a:pPr>
            <a:r>
              <a:rPr lang="en-GB"/>
              <a:t>Difficult, Disturbing &amp; Dangerous Behaviour</a:t>
            </a:r>
          </a:p>
        </p:txBody>
      </p:sp>
      <p:sp>
        <p:nvSpPr>
          <p:cNvPr id="4" name="Footer Placeholder 3"/>
          <p:cNvSpPr>
            <a:spLocks noGrp="1"/>
          </p:cNvSpPr>
          <p:nvPr>
            <p:ph type="ftr" sz="quarter" idx="2"/>
          </p:nvPr>
        </p:nvSpPr>
        <p:spPr>
          <a:xfrm>
            <a:off x="0" y="9428769"/>
            <a:ext cx="2945862" cy="496332"/>
          </a:xfrm>
          <a:prstGeom prst="rect">
            <a:avLst/>
          </a:prstGeom>
        </p:spPr>
        <p:txBody>
          <a:bodyPr vert="horz" lIns="91379" tIns="45689" rIns="91379" bIns="45689" rtlCol="0" anchor="b"/>
          <a:lstStyle>
            <a:lvl1pPr algn="l">
              <a:defRPr sz="1200"/>
            </a:lvl1pPr>
          </a:lstStyle>
          <a:p>
            <a:pPr>
              <a:defRPr/>
            </a:pPr>
            <a:r>
              <a:rPr lang="en-GB"/>
              <a:t>Dr Iain Bourne</a:t>
            </a:r>
          </a:p>
          <a:p>
            <a:pPr>
              <a:defRPr/>
            </a:pPr>
            <a:r>
              <a:rPr lang="en-GB"/>
              <a:t>impact@dangerousbehaviour.com</a:t>
            </a:r>
          </a:p>
        </p:txBody>
      </p:sp>
      <p:sp>
        <p:nvSpPr>
          <p:cNvPr id="5" name="Slide Number Placeholder 4"/>
          <p:cNvSpPr>
            <a:spLocks noGrp="1"/>
          </p:cNvSpPr>
          <p:nvPr>
            <p:ph type="sldNum" sz="quarter" idx="3"/>
          </p:nvPr>
        </p:nvSpPr>
        <p:spPr>
          <a:xfrm>
            <a:off x="3850297" y="9428769"/>
            <a:ext cx="2945862" cy="496332"/>
          </a:xfrm>
          <a:prstGeom prst="rect">
            <a:avLst/>
          </a:prstGeom>
        </p:spPr>
        <p:txBody>
          <a:bodyPr vert="horz" lIns="91379" tIns="45689" rIns="91379" bIns="45689" rtlCol="0" anchor="b"/>
          <a:lstStyle>
            <a:lvl1pPr algn="r">
              <a:defRPr sz="1200"/>
            </a:lvl1pPr>
          </a:lstStyle>
          <a:p>
            <a:pPr>
              <a:defRPr/>
            </a:pPr>
            <a:fld id="{896FF88F-5533-4411-AE16-7CD2F48296CC}" type="slidenum">
              <a:rPr lang="en-GB"/>
              <a:pPr>
                <a:defRPr/>
              </a:pPr>
              <a:t>‹#›</a:t>
            </a:fld>
            <a:endParaRPr lang="en-GB"/>
          </a:p>
        </p:txBody>
      </p:sp>
      <p:pic>
        <p:nvPicPr>
          <p:cNvPr id="63493" name="Picture 5" descr="logo100.png"/>
          <p:cNvPicPr>
            <a:picLocks noChangeAspect="1"/>
          </p:cNvPicPr>
          <p:nvPr/>
        </p:nvPicPr>
        <p:blipFill>
          <a:blip r:embed="rId2" cstate="print">
            <a:lum bright="70000" contrast="-70000"/>
          </a:blip>
          <a:srcRect/>
          <a:stretch>
            <a:fillRect/>
          </a:stretch>
        </p:blipFill>
        <p:spPr bwMode="auto">
          <a:xfrm>
            <a:off x="566981" y="7444983"/>
            <a:ext cx="5616594" cy="1769531"/>
          </a:xfrm>
          <a:prstGeom prst="rect">
            <a:avLst/>
          </a:prstGeom>
          <a:noFill/>
          <a:ln w="9525">
            <a:noFill/>
            <a:miter lim="800000"/>
            <a:headEnd/>
            <a:tailEnd/>
          </a:ln>
        </p:spPr>
      </p:pic>
      <p:sp>
        <p:nvSpPr>
          <p:cNvPr id="7" name="Date Placeholder 6"/>
          <p:cNvSpPr>
            <a:spLocks noGrp="1"/>
          </p:cNvSpPr>
          <p:nvPr>
            <p:ph type="dt" sz="quarter" idx="1"/>
          </p:nvPr>
        </p:nvSpPr>
        <p:spPr>
          <a:xfrm>
            <a:off x="3850297" y="0"/>
            <a:ext cx="2945862" cy="496332"/>
          </a:xfrm>
          <a:prstGeom prst="rect">
            <a:avLst/>
          </a:prstGeom>
        </p:spPr>
        <p:txBody>
          <a:bodyPr vert="horz" lIns="91379" tIns="45689" rIns="91379" bIns="45689" rtlCol="0"/>
          <a:lstStyle>
            <a:lvl1pPr algn="r">
              <a:defRPr sz="1200"/>
            </a:lvl1pPr>
          </a:lstStyle>
          <a:p>
            <a:pPr>
              <a:defRPr/>
            </a:pPr>
            <a:r>
              <a:rPr lang="en-US"/>
              <a:t>www.dangerousbehaviour.com</a:t>
            </a:r>
            <a:endParaRPr lang="en-GB"/>
          </a:p>
        </p:txBody>
      </p:sp>
    </p:spTree>
    <p:extLst>
      <p:ext uri="{BB962C8B-B14F-4D97-AF65-F5344CB8AC3E}">
        <p14:creationId xmlns:p14="http://schemas.microsoft.com/office/powerpoint/2010/main" val="75102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6332"/>
          </a:xfrm>
          <a:prstGeom prst="rect">
            <a:avLst/>
          </a:prstGeom>
        </p:spPr>
        <p:txBody>
          <a:bodyPr vert="horz" lIns="91379" tIns="45689" rIns="91379" bIns="456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297" y="0"/>
            <a:ext cx="2945862" cy="496332"/>
          </a:xfrm>
          <a:prstGeom prst="rect">
            <a:avLst/>
          </a:prstGeom>
        </p:spPr>
        <p:txBody>
          <a:bodyPr vert="horz" lIns="91379" tIns="45689" rIns="91379" bIns="45689" rtlCol="0"/>
          <a:lstStyle>
            <a:lvl1pPr algn="r" fontAlgn="auto">
              <a:spcBef>
                <a:spcPts val="0"/>
              </a:spcBef>
              <a:spcAft>
                <a:spcPts val="0"/>
              </a:spcAft>
              <a:defRPr sz="1200">
                <a:latin typeface="+mn-lt"/>
                <a:cs typeface="+mn-cs"/>
              </a:defRPr>
            </a:lvl1pPr>
          </a:lstStyle>
          <a:p>
            <a:pPr>
              <a:defRPr/>
            </a:pPr>
            <a:fld id="{7F54D304-D1E8-4298-9E26-EEA6B4DCEA95}" type="datetimeFigureOut">
              <a:rPr lang="en-US"/>
              <a:pPr>
                <a:defRPr/>
              </a:pPr>
              <a:t>4/11/24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9" tIns="45689" rIns="91379" bIns="45689" rtlCol="0" anchor="ctr"/>
          <a:lstStyle/>
          <a:p>
            <a:pPr lvl="0"/>
            <a:endParaRPr lang="en-US" noProof="0"/>
          </a:p>
        </p:txBody>
      </p:sp>
      <p:sp>
        <p:nvSpPr>
          <p:cNvPr id="5" name="Notes Placeholder 4"/>
          <p:cNvSpPr>
            <a:spLocks noGrp="1"/>
          </p:cNvSpPr>
          <p:nvPr>
            <p:ph type="body" sz="quarter" idx="3"/>
          </p:nvPr>
        </p:nvSpPr>
        <p:spPr>
          <a:xfrm>
            <a:off x="679464" y="4715157"/>
            <a:ext cx="5438748" cy="4466987"/>
          </a:xfrm>
          <a:prstGeom prst="rect">
            <a:avLst/>
          </a:prstGeom>
        </p:spPr>
        <p:txBody>
          <a:bodyPr vert="horz" lIns="91379" tIns="45689" rIns="91379" bIns="456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769"/>
            <a:ext cx="2945862" cy="496332"/>
          </a:xfrm>
          <a:prstGeom prst="rect">
            <a:avLst/>
          </a:prstGeom>
        </p:spPr>
        <p:txBody>
          <a:bodyPr vert="horz" lIns="91379" tIns="45689" rIns="91379" bIns="456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297" y="9428769"/>
            <a:ext cx="2945862" cy="496332"/>
          </a:xfrm>
          <a:prstGeom prst="rect">
            <a:avLst/>
          </a:prstGeom>
        </p:spPr>
        <p:txBody>
          <a:bodyPr vert="horz" lIns="91379" tIns="45689" rIns="91379" bIns="45689" rtlCol="0" anchor="b"/>
          <a:lstStyle>
            <a:lvl1pPr algn="r" fontAlgn="auto">
              <a:spcBef>
                <a:spcPts val="0"/>
              </a:spcBef>
              <a:spcAft>
                <a:spcPts val="0"/>
              </a:spcAft>
              <a:defRPr sz="1200">
                <a:latin typeface="+mn-lt"/>
                <a:cs typeface="+mn-cs"/>
              </a:defRPr>
            </a:lvl1pPr>
          </a:lstStyle>
          <a:p>
            <a:pPr>
              <a:defRPr/>
            </a:pPr>
            <a:fld id="{14C17013-4404-4939-9FA4-398573590DD6}" type="slidenum">
              <a:rPr lang="en-US"/>
              <a:pPr>
                <a:defRPr/>
              </a:pPr>
              <a:t>‹#›</a:t>
            </a:fld>
            <a:endParaRPr lang="en-US"/>
          </a:p>
        </p:txBody>
      </p:sp>
    </p:spTree>
    <p:extLst>
      <p:ext uri="{BB962C8B-B14F-4D97-AF65-F5344CB8AC3E}">
        <p14:creationId xmlns:p14="http://schemas.microsoft.com/office/powerpoint/2010/main" val="2148641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731892-C115-4753-8140-E447461F83A3}"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5203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4C17013-4404-4939-9FA4-398573590DD6}" type="slidenum">
              <a:rPr lang="en-US" smtClean="0"/>
              <a:pPr>
                <a:defRPr/>
              </a:pPr>
              <a:t>17</a:t>
            </a:fld>
            <a:endParaRPr lang="en-US" dirty="0"/>
          </a:p>
        </p:txBody>
      </p:sp>
    </p:spTree>
    <p:extLst>
      <p:ext uri="{BB962C8B-B14F-4D97-AF65-F5344CB8AC3E}">
        <p14:creationId xmlns:p14="http://schemas.microsoft.com/office/powerpoint/2010/main" val="383837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4C17013-4404-4939-9FA4-398573590DD6}" type="slidenum">
              <a:rPr lang="en-US" smtClean="0"/>
              <a:pPr>
                <a:defRPr/>
              </a:pPr>
              <a:t>18</a:t>
            </a:fld>
            <a:endParaRPr lang="en-US" dirty="0"/>
          </a:p>
        </p:txBody>
      </p:sp>
    </p:spTree>
    <p:extLst>
      <p:ext uri="{BB962C8B-B14F-4D97-AF65-F5344CB8AC3E}">
        <p14:creationId xmlns:p14="http://schemas.microsoft.com/office/powerpoint/2010/main" val="27660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3BE13750-9CA0-419A-82B1-D4E6EBDA5E68}" type="slidenum">
              <a:rPr lang="en-GB" smtClean="0"/>
              <a:pPr>
                <a:defRPr/>
              </a:pPr>
              <a:t>19</a:t>
            </a:fld>
            <a:endParaRPr lang="en-GB"/>
          </a:p>
        </p:txBody>
      </p:sp>
    </p:spTree>
    <p:extLst>
      <p:ext uri="{BB962C8B-B14F-4D97-AF65-F5344CB8AC3E}">
        <p14:creationId xmlns:p14="http://schemas.microsoft.com/office/powerpoint/2010/main" val="1146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F1795F1-04FA-48FA-A358-949B2A44B980}" type="slidenum">
              <a:rPr lang="en-GB" smtClean="0"/>
              <a:pPr>
                <a:defRPr/>
              </a:pPr>
              <a:t>20</a:t>
            </a:fld>
            <a:endParaRPr lang="en-GB"/>
          </a:p>
        </p:txBody>
      </p:sp>
    </p:spTree>
    <p:extLst>
      <p:ext uri="{BB962C8B-B14F-4D97-AF65-F5344CB8AC3E}">
        <p14:creationId xmlns:p14="http://schemas.microsoft.com/office/powerpoint/2010/main" val="316920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CA350B12-4A16-4442-9235-10C4EF586272}" type="slidenum">
              <a:rPr lang="en-GB" smtClean="0"/>
              <a:pPr>
                <a:defRPr/>
              </a:pPr>
              <a:t>21</a:t>
            </a:fld>
            <a:endParaRPr lang="en-GB"/>
          </a:p>
        </p:txBody>
      </p:sp>
    </p:spTree>
    <p:extLst>
      <p:ext uri="{BB962C8B-B14F-4D97-AF65-F5344CB8AC3E}">
        <p14:creationId xmlns:p14="http://schemas.microsoft.com/office/powerpoint/2010/main" val="357940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403D9231-BF2B-4154-BB55-76C2D1104BB3}" type="slidenum">
              <a:rPr lang="en-GB" smtClean="0"/>
              <a:pPr>
                <a:defRPr/>
              </a:pPr>
              <a:t>22</a:t>
            </a:fld>
            <a:endParaRPr lang="en-GB"/>
          </a:p>
        </p:txBody>
      </p:sp>
    </p:spTree>
    <p:extLst>
      <p:ext uri="{BB962C8B-B14F-4D97-AF65-F5344CB8AC3E}">
        <p14:creationId xmlns:p14="http://schemas.microsoft.com/office/powerpoint/2010/main" val="54571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2A3D3923-53B2-4D4A-9CE2-22D29843442A}" type="slidenum">
              <a:rPr lang="en-US" smtClean="0"/>
              <a:pPr>
                <a:defRPr/>
              </a:pPr>
              <a:t>23</a:t>
            </a:fld>
            <a:endParaRPr lang="en-US"/>
          </a:p>
        </p:txBody>
      </p:sp>
    </p:spTree>
    <p:extLst>
      <p:ext uri="{BB962C8B-B14F-4D97-AF65-F5344CB8AC3E}">
        <p14:creationId xmlns:p14="http://schemas.microsoft.com/office/powerpoint/2010/main" val="5024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1D5EA132-F528-4B5E-A163-FB601BD08486}" type="slidenum">
              <a:rPr lang="en-US" smtClean="0"/>
              <a:pPr>
                <a:defRPr/>
              </a:pPr>
              <a:t>24</a:t>
            </a:fld>
            <a:endParaRPr lang="en-US"/>
          </a:p>
        </p:txBody>
      </p:sp>
    </p:spTree>
    <p:extLst>
      <p:ext uri="{BB962C8B-B14F-4D97-AF65-F5344CB8AC3E}">
        <p14:creationId xmlns:p14="http://schemas.microsoft.com/office/powerpoint/2010/main" val="315561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B907C8A3-5228-4E95-9BD4-C0EAC27C0620}" type="slidenum">
              <a:rPr lang="en-US" smtClean="0"/>
              <a:pPr>
                <a:defRPr/>
              </a:pPr>
              <a:t>25</a:t>
            </a:fld>
            <a:endParaRPr lang="en-US"/>
          </a:p>
        </p:txBody>
      </p:sp>
    </p:spTree>
    <p:extLst>
      <p:ext uri="{BB962C8B-B14F-4D97-AF65-F5344CB8AC3E}">
        <p14:creationId xmlns:p14="http://schemas.microsoft.com/office/powerpoint/2010/main" val="653328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C67E4C7B-3877-4884-91BB-276DB3326C84}" type="slidenum">
              <a:rPr lang="en-US" smtClean="0"/>
              <a:pPr>
                <a:defRPr/>
              </a:pPr>
              <a:t>26</a:t>
            </a:fld>
            <a:endParaRPr lang="en-US"/>
          </a:p>
        </p:txBody>
      </p:sp>
    </p:spTree>
    <p:extLst>
      <p:ext uri="{BB962C8B-B14F-4D97-AF65-F5344CB8AC3E}">
        <p14:creationId xmlns:p14="http://schemas.microsoft.com/office/powerpoint/2010/main" val="50985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pPr>
              <a:defRPr/>
            </a:pPr>
            <a:fld id="{14C17013-4404-4939-9FA4-398573590DD6}" type="slidenum">
              <a:rPr lang="en-US" smtClean="0"/>
              <a:pPr>
                <a:defRPr/>
              </a:pPr>
              <a:t>3</a:t>
            </a:fld>
            <a:endParaRPr lang="en-US"/>
          </a:p>
        </p:txBody>
      </p:sp>
    </p:spTree>
    <p:extLst>
      <p:ext uri="{BB962C8B-B14F-4D97-AF65-F5344CB8AC3E}">
        <p14:creationId xmlns:p14="http://schemas.microsoft.com/office/powerpoint/2010/main" val="51960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B41153A9-AD33-4428-AC38-BCFBFE969A57}" type="slidenum">
              <a:rPr lang="en-US" smtClean="0"/>
              <a:pPr>
                <a:defRPr/>
              </a:pPr>
              <a:t>27</a:t>
            </a:fld>
            <a:endParaRPr lang="en-US"/>
          </a:p>
        </p:txBody>
      </p:sp>
    </p:spTree>
    <p:extLst>
      <p:ext uri="{BB962C8B-B14F-4D97-AF65-F5344CB8AC3E}">
        <p14:creationId xmlns:p14="http://schemas.microsoft.com/office/powerpoint/2010/main" val="24692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4C17013-4404-4939-9FA4-398573590DD6}" type="slidenum">
              <a:rPr lang="en-US" smtClean="0"/>
              <a:pPr>
                <a:defRPr/>
              </a:pPr>
              <a:t>4</a:t>
            </a:fld>
            <a:endParaRPr lang="en-US"/>
          </a:p>
        </p:txBody>
      </p:sp>
    </p:spTree>
    <p:extLst>
      <p:ext uri="{BB962C8B-B14F-4D97-AF65-F5344CB8AC3E}">
        <p14:creationId xmlns:p14="http://schemas.microsoft.com/office/powerpoint/2010/main" val="108759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9C214-8D08-48C2-B5DC-CBBB9111B8CE}"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239489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47C7BD7-8918-40D5-B38E-EADD4A94B3B3}" type="slidenum">
              <a:rPr lang="en-US" smtClean="0"/>
              <a:pPr>
                <a:defRPr/>
              </a:pPr>
              <a:t>8</a:t>
            </a:fld>
            <a:endParaRPr lang="en-US"/>
          </a:p>
        </p:txBody>
      </p:sp>
    </p:spTree>
    <p:extLst>
      <p:ext uri="{BB962C8B-B14F-4D97-AF65-F5344CB8AC3E}">
        <p14:creationId xmlns:p14="http://schemas.microsoft.com/office/powerpoint/2010/main" val="249859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4C17013-4404-4939-9FA4-398573590DD6}" type="slidenum">
              <a:rPr lang="en-US" smtClean="0"/>
              <a:pPr>
                <a:defRPr/>
              </a:pPr>
              <a:t>9</a:t>
            </a:fld>
            <a:endParaRPr lang="en-US"/>
          </a:p>
        </p:txBody>
      </p:sp>
    </p:spTree>
    <p:extLst>
      <p:ext uri="{BB962C8B-B14F-4D97-AF65-F5344CB8AC3E}">
        <p14:creationId xmlns:p14="http://schemas.microsoft.com/office/powerpoint/2010/main" val="372934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71E8D-D928-4F0C-AF21-70FAB1E3C9B2}"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48828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FE4C5C4F-3D65-458E-AAB3-A2AA4EC78C31}" type="slidenum">
              <a:rPr lang="en-US" smtClean="0"/>
              <a:pPr>
                <a:defRPr/>
              </a:pPr>
              <a:t>14</a:t>
            </a:fld>
            <a:endParaRPr lang="en-US" dirty="0"/>
          </a:p>
        </p:txBody>
      </p:sp>
    </p:spTree>
    <p:extLst>
      <p:ext uri="{BB962C8B-B14F-4D97-AF65-F5344CB8AC3E}">
        <p14:creationId xmlns:p14="http://schemas.microsoft.com/office/powerpoint/2010/main" val="345065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686A4-48CF-4EB3-84BB-920EC993EABC}" type="slidenum">
              <a:rPr lang="en-US" smtClean="0"/>
              <a:pPr>
                <a:defRPr/>
              </a:pPr>
              <a:t>15</a:t>
            </a:fld>
            <a:endParaRPr lang="en-US" dirty="0"/>
          </a:p>
        </p:txBody>
      </p:sp>
    </p:spTree>
    <p:extLst>
      <p:ext uri="{BB962C8B-B14F-4D97-AF65-F5344CB8AC3E}">
        <p14:creationId xmlns:p14="http://schemas.microsoft.com/office/powerpoint/2010/main" val="396000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FAF46ED2-69C6-4D1F-A70C-A1C080140838}" type="datetime1">
              <a:rPr lang="en-GB" smtClean="0"/>
              <a:t>11/04/2024</a:t>
            </a:fld>
            <a:endParaRPr lang="en-GB"/>
          </a:p>
        </p:txBody>
      </p:sp>
      <p:sp>
        <p:nvSpPr>
          <p:cNvPr id="5" name="Footer Placeholder 4"/>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A67D555B-165A-4B28-BF2B-CDE979C351E6}"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322E1C7F-AB5B-4948-8287-F7EAAF23A0E8}" type="datetime1">
              <a:rPr lang="en-GB" smtClean="0"/>
              <a:t>11/04/2024</a:t>
            </a:fld>
            <a:endParaRPr lang="en-GB"/>
          </a:p>
        </p:txBody>
      </p:sp>
      <p:sp>
        <p:nvSpPr>
          <p:cNvPr id="5" name="Footer Placeholder 4"/>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1C8E804E-8C54-4838-865B-29A3DD8DBEBC}"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6B243AE5-4A0A-42C7-BC59-BBF1FA19D0B0}" type="datetime1">
              <a:rPr lang="en-GB" smtClean="0"/>
              <a:t>11/04/2024</a:t>
            </a:fld>
            <a:endParaRPr lang="en-GB"/>
          </a:p>
        </p:txBody>
      </p:sp>
      <p:sp>
        <p:nvSpPr>
          <p:cNvPr id="5" name="Footer Placeholder 4"/>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D5095FA6-E6E1-4B52-86AD-4FBA3551B10C}"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5C03042-633E-42D4-83E6-F7774B2E3DA7}" type="datetime1">
              <a:rPr lang="en-GB" smtClean="0"/>
              <a:t>11/04/2024</a:t>
            </a:fld>
            <a:endParaRPr lang="en-GB"/>
          </a:p>
        </p:txBody>
      </p:sp>
      <p:sp>
        <p:nvSpPr>
          <p:cNvPr id="5" name="Footer Placeholder 4"/>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7E857F07-E623-440F-AEA4-8824E105407D}"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E15047A-78D9-457F-8BDD-7D8B91001D44}" type="datetime1">
              <a:rPr lang="en-GB" smtClean="0"/>
              <a:t>11/04/2024</a:t>
            </a:fld>
            <a:endParaRPr lang="en-GB"/>
          </a:p>
        </p:txBody>
      </p:sp>
      <p:sp>
        <p:nvSpPr>
          <p:cNvPr id="5" name="Footer Placeholder 4"/>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3B7CFCCA-470D-43CC-8404-F14CCDB79471}"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0F354BC4-AFC5-4EC6-B733-1DE3423C90F3}" type="datetime1">
              <a:rPr lang="en-GB" smtClean="0"/>
              <a:t>11/04/2024</a:t>
            </a:fld>
            <a:endParaRPr lang="en-GB"/>
          </a:p>
        </p:txBody>
      </p:sp>
      <p:sp>
        <p:nvSpPr>
          <p:cNvPr id="6" name="Footer Placeholder 5"/>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7" name="Slide Number Placeholder 6"/>
          <p:cNvSpPr>
            <a:spLocks noGrp="1"/>
          </p:cNvSpPr>
          <p:nvPr>
            <p:ph type="sldNum" sz="quarter" idx="12"/>
          </p:nvPr>
        </p:nvSpPr>
        <p:spPr/>
        <p:txBody>
          <a:bodyPr/>
          <a:lstStyle/>
          <a:p>
            <a:pPr>
              <a:defRPr/>
            </a:pPr>
            <a:fld id="{D22A8DD1-46DC-42AA-A426-ECF0F660FDFE}"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24776596-5369-4CAF-A4EF-F62D8697C9C7}" type="datetime1">
              <a:rPr lang="en-GB" smtClean="0"/>
              <a:t>11/04/2024</a:t>
            </a:fld>
            <a:endParaRPr lang="en-GB"/>
          </a:p>
        </p:txBody>
      </p:sp>
      <p:sp>
        <p:nvSpPr>
          <p:cNvPr id="8" name="Footer Placeholder 7"/>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9" name="Slide Number Placeholder 8"/>
          <p:cNvSpPr>
            <a:spLocks noGrp="1"/>
          </p:cNvSpPr>
          <p:nvPr>
            <p:ph type="sldNum" sz="quarter" idx="12"/>
          </p:nvPr>
        </p:nvSpPr>
        <p:spPr/>
        <p:txBody>
          <a:bodyPr/>
          <a:lstStyle/>
          <a:p>
            <a:pPr>
              <a:defRPr/>
            </a:pPr>
            <a:fld id="{EC760CFA-1C1C-4576-93AE-0AFE433A7B00}"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0BE06400-05B8-4A22-A6D7-6AE36BFA2536}" type="datetime1">
              <a:rPr lang="en-GB" smtClean="0"/>
              <a:t>11/04/2024</a:t>
            </a:fld>
            <a:endParaRPr lang="en-GB"/>
          </a:p>
        </p:txBody>
      </p:sp>
      <p:sp>
        <p:nvSpPr>
          <p:cNvPr id="4" name="Footer Placeholder 3"/>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5" name="Slide Number Placeholder 4"/>
          <p:cNvSpPr>
            <a:spLocks noGrp="1"/>
          </p:cNvSpPr>
          <p:nvPr>
            <p:ph type="sldNum" sz="quarter" idx="12"/>
          </p:nvPr>
        </p:nvSpPr>
        <p:spPr/>
        <p:txBody>
          <a:bodyPr/>
          <a:lstStyle/>
          <a:p>
            <a:pPr>
              <a:defRPr/>
            </a:pPr>
            <a:fld id="{7047DD6C-AD29-48EC-A1F0-59AEE733BA79}"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028BB-07C6-41FC-8DF6-8E470919DD79}" type="datetime1">
              <a:rPr lang="en-GB" smtClean="0"/>
              <a:t>11/04/2024</a:t>
            </a:fld>
            <a:endParaRPr lang="en-GB"/>
          </a:p>
        </p:txBody>
      </p:sp>
      <p:sp>
        <p:nvSpPr>
          <p:cNvPr id="3" name="Footer Placeholder 2"/>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4" name="Slide Number Placeholder 3"/>
          <p:cNvSpPr>
            <a:spLocks noGrp="1"/>
          </p:cNvSpPr>
          <p:nvPr>
            <p:ph type="sldNum" sz="quarter" idx="12"/>
          </p:nvPr>
        </p:nvSpPr>
        <p:spPr/>
        <p:txBody>
          <a:bodyPr/>
          <a:lstStyle/>
          <a:p>
            <a:pPr>
              <a:defRPr/>
            </a:pPr>
            <a:fld id="{992FA446-20EC-40CC-B7C7-D6180ABE19FC}"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D9C6D4E-95A6-47FA-B622-000241ADC434}" type="datetime1">
              <a:rPr lang="en-GB" smtClean="0"/>
              <a:t>11/04/2024</a:t>
            </a:fld>
            <a:endParaRPr lang="en-GB"/>
          </a:p>
        </p:txBody>
      </p:sp>
      <p:sp>
        <p:nvSpPr>
          <p:cNvPr id="6" name="Footer Placeholder 5"/>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7" name="Slide Number Placeholder 6"/>
          <p:cNvSpPr>
            <a:spLocks noGrp="1"/>
          </p:cNvSpPr>
          <p:nvPr>
            <p:ph type="sldNum" sz="quarter" idx="12"/>
          </p:nvPr>
        </p:nvSpPr>
        <p:spPr/>
        <p:txBody>
          <a:bodyPr/>
          <a:lstStyle/>
          <a:p>
            <a:pPr>
              <a:defRPr/>
            </a:pPr>
            <a:fld id="{FFE2D3C7-1B02-425A-A1D4-6090B931056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8ADD0E-8A98-439D-BAAD-40B91982BA5B}" type="datetime1">
              <a:rPr lang="en-GB" smtClean="0"/>
              <a:t>11/04/2024</a:t>
            </a:fld>
            <a:endParaRPr lang="en-GB"/>
          </a:p>
        </p:txBody>
      </p:sp>
      <p:sp>
        <p:nvSpPr>
          <p:cNvPr id="6" name="Footer Placeholder 5"/>
          <p:cNvSpPr>
            <a:spLocks noGrp="1"/>
          </p:cNvSpPr>
          <p:nvPr>
            <p:ph type="ftr" sz="quarter" idx="11"/>
          </p:nvPr>
        </p:nvSpPr>
        <p:spPr/>
        <p:txBody>
          <a:bodyPr/>
          <a:lstStyle/>
          <a:p>
            <a:pPr>
              <a:defRPr/>
            </a:pPr>
            <a:r>
              <a:rPr lang="en-GB"/>
              <a:t>Dr Iain Bourne, IMPACT Training &amp; Consultation Ltd www.dangerousbehaviour.com,  impact@dangerousbehaviour.com</a:t>
            </a:r>
          </a:p>
        </p:txBody>
      </p:sp>
      <p:sp>
        <p:nvSpPr>
          <p:cNvPr id="7" name="Slide Number Placeholder 6"/>
          <p:cNvSpPr>
            <a:spLocks noGrp="1"/>
          </p:cNvSpPr>
          <p:nvPr>
            <p:ph type="sldNum" sz="quarter" idx="12"/>
          </p:nvPr>
        </p:nvSpPr>
        <p:spPr/>
        <p:txBody>
          <a:bodyPr/>
          <a:lstStyle/>
          <a:p>
            <a:pPr>
              <a:defRPr/>
            </a:pPr>
            <a:fld id="{BC2AFAD4-7171-45ED-9434-376A8595EEEB}"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639BD1-A9AB-4C9E-8E7F-EDCD39F175D8}" type="datetime1">
              <a:rPr lang="en-GB" smtClean="0"/>
              <a:t>11/04/2024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D973A3-50C5-4BA0-9135-BE529E5F1AE8}"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png"/><Relationship Id="rId3" Type="http://schemas.openxmlformats.org/officeDocument/2006/relationships/hyperlink" Target="http://www.facebook.com/facingdanger" TargetMode="External"/><Relationship Id="rId7" Type="http://schemas.openxmlformats.org/officeDocument/2006/relationships/hyperlink" Target="http://www.linkedin.com/pub/Iain.bourne/40/a31/3a1" TargetMode="External"/><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twitter.com/FacingDanger"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mailto:impact@dangerousbehaviou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YTSTWlwiISs" TargetMode="External"/><Relationship Id="rId2" Type="http://schemas.openxmlformats.org/officeDocument/2006/relationships/hyperlink" Target="http://www.facingdanger.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dangerousbehaviour.co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bwMode="auto">
          <a:xfrm>
            <a:off x="0" y="8096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
        <p:nvSpPr>
          <p:cNvPr id="52232" name="Rectangle 8"/>
          <p:cNvSpPr>
            <a:spLocks noChangeArrowheads="1"/>
          </p:cNvSpPr>
          <p:nvPr/>
        </p:nvSpPr>
        <p:spPr bwMode="auto">
          <a:xfrm>
            <a:off x="0" y="116205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
        <p:nvSpPr>
          <p:cNvPr id="52233" name="Rectangle 9"/>
          <p:cNvSpPr>
            <a:spLocks noChangeArrowheads="1"/>
          </p:cNvSpPr>
          <p:nvPr/>
        </p:nvSpPr>
        <p:spPr bwMode="auto">
          <a:xfrm>
            <a:off x="0" y="151447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
        <p:nvSpPr>
          <p:cNvPr id="52234" name="Rectangle 10"/>
          <p:cNvSpPr>
            <a:spLocks noChangeArrowheads="1"/>
          </p:cNvSpPr>
          <p:nvPr/>
        </p:nvSpPr>
        <p:spPr bwMode="auto">
          <a:xfrm>
            <a:off x="0" y="186690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
        <p:nvSpPr>
          <p:cNvPr id="52235" name="Rectangle 11"/>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3"/>
          <p:cNvSpPr txBox="1">
            <a:spLocks noChangeArrowheads="1"/>
          </p:cNvSpPr>
          <p:nvPr/>
        </p:nvSpPr>
        <p:spPr bwMode="auto">
          <a:xfrm>
            <a:off x="4860032" y="762694"/>
            <a:ext cx="3985983" cy="1015663"/>
          </a:xfrm>
          <a:prstGeom prst="rect">
            <a:avLst/>
          </a:prstGeom>
          <a:noFill/>
          <a:ln w="9525">
            <a:noFill/>
            <a:miter lim="800000"/>
            <a:headEnd/>
            <a:tailEnd/>
          </a:ln>
        </p:spPr>
        <p:txBody>
          <a:bodyPr wrap="square">
            <a:spAutoFit/>
          </a:bodyPr>
          <a:lstStyle/>
          <a:p>
            <a:r>
              <a:rPr lang="en-GB" sz="3000" b="1">
                <a:latin typeface="Franklin Gothic Demi" pitchFamily="34" charset="0"/>
                <a:cs typeface="Calibri" pitchFamily="34" charset="0"/>
              </a:rPr>
              <a:t>Difficult, Disturbing &amp; Dangerous Behaviour</a:t>
            </a:r>
          </a:p>
        </p:txBody>
      </p:sp>
      <p:sp>
        <p:nvSpPr>
          <p:cNvPr id="31" name="TextBox 4"/>
          <p:cNvSpPr txBox="1">
            <a:spLocks noChangeArrowheads="1"/>
          </p:cNvSpPr>
          <p:nvPr/>
        </p:nvSpPr>
        <p:spPr bwMode="auto">
          <a:xfrm>
            <a:off x="4551540" y="2166776"/>
            <a:ext cx="4100118" cy="954107"/>
          </a:xfrm>
          <a:prstGeom prst="rect">
            <a:avLst/>
          </a:prstGeom>
          <a:noFill/>
          <a:ln w="9525">
            <a:noFill/>
            <a:miter lim="800000"/>
            <a:headEnd/>
            <a:tailEnd/>
          </a:ln>
        </p:spPr>
        <p:txBody>
          <a:bodyPr wrap="square">
            <a:spAutoFit/>
          </a:bodyPr>
          <a:lstStyle/>
          <a:p>
            <a:pPr algn="r"/>
            <a:r>
              <a:rPr lang="en-GB" sz="1400"/>
              <a:t>A dramatic training workshop </a:t>
            </a:r>
          </a:p>
          <a:p>
            <a:pPr algn="r"/>
            <a:r>
              <a:rPr lang="en-GB" sz="1400"/>
              <a:t>designed and delivered by </a:t>
            </a:r>
            <a:r>
              <a:rPr lang="en-GB" sz="1400" b="1"/>
              <a:t>Dr Iain Bourne</a:t>
            </a:r>
          </a:p>
          <a:p>
            <a:pPr algn="r"/>
            <a:endParaRPr lang="en-GB" sz="1400" b="1"/>
          </a:p>
          <a:p>
            <a:pPr algn="r"/>
            <a:r>
              <a:rPr lang="en-GB" sz="1400" b="1"/>
              <a:t>www.dangerousbehaviour.com</a:t>
            </a:r>
            <a:r>
              <a:rPr lang="en-GB" sz="1400"/>
              <a:t> </a:t>
            </a:r>
          </a:p>
        </p:txBody>
      </p:sp>
      <p:sp>
        <p:nvSpPr>
          <p:cNvPr id="34" name="Rectangle 7"/>
          <p:cNvSpPr>
            <a:spLocks noChangeArrowheads="1"/>
          </p:cNvSpPr>
          <p:nvPr/>
        </p:nvSpPr>
        <p:spPr bwMode="auto">
          <a:xfrm>
            <a:off x="0" y="809625"/>
            <a:ext cx="9144000" cy="0"/>
          </a:xfrm>
          <a:prstGeom prst="rect">
            <a:avLst/>
          </a:prstGeom>
          <a:noFill/>
          <a:ln w="9525">
            <a:noFill/>
            <a:miter lim="800000"/>
            <a:headEnd/>
            <a:tailEnd/>
          </a:ln>
        </p:spPr>
        <p:txBody>
          <a:bodyPr anchor="ctr">
            <a:spAutoFit/>
          </a:bodyPr>
          <a:lstStyle/>
          <a:p>
            <a:endParaRPr lang="en-GB"/>
          </a:p>
        </p:txBody>
      </p:sp>
      <p:sp>
        <p:nvSpPr>
          <p:cNvPr id="35" name="Rectangle 8"/>
          <p:cNvSpPr>
            <a:spLocks noChangeArrowheads="1"/>
          </p:cNvSpPr>
          <p:nvPr/>
        </p:nvSpPr>
        <p:spPr bwMode="auto">
          <a:xfrm>
            <a:off x="0" y="1162050"/>
            <a:ext cx="9144000" cy="0"/>
          </a:xfrm>
          <a:prstGeom prst="rect">
            <a:avLst/>
          </a:prstGeom>
          <a:noFill/>
          <a:ln w="9525">
            <a:noFill/>
            <a:miter lim="800000"/>
            <a:headEnd/>
            <a:tailEnd/>
          </a:ln>
        </p:spPr>
        <p:txBody>
          <a:bodyPr anchor="ctr">
            <a:spAutoFit/>
          </a:bodyPr>
          <a:lstStyle/>
          <a:p>
            <a:endParaRPr lang="en-GB"/>
          </a:p>
        </p:txBody>
      </p:sp>
      <p:sp>
        <p:nvSpPr>
          <p:cNvPr id="36" name="Rectangle 9"/>
          <p:cNvSpPr>
            <a:spLocks noChangeArrowheads="1"/>
          </p:cNvSpPr>
          <p:nvPr/>
        </p:nvSpPr>
        <p:spPr bwMode="auto">
          <a:xfrm>
            <a:off x="0" y="1514475"/>
            <a:ext cx="9144000" cy="0"/>
          </a:xfrm>
          <a:prstGeom prst="rect">
            <a:avLst/>
          </a:prstGeom>
          <a:noFill/>
          <a:ln w="9525">
            <a:noFill/>
            <a:miter lim="800000"/>
            <a:headEnd/>
            <a:tailEnd/>
          </a:ln>
        </p:spPr>
        <p:txBody>
          <a:bodyPr anchor="ctr">
            <a:spAutoFit/>
          </a:bodyPr>
          <a:lstStyle/>
          <a:p>
            <a:endParaRPr lang="en-GB"/>
          </a:p>
        </p:txBody>
      </p:sp>
      <p:sp>
        <p:nvSpPr>
          <p:cNvPr id="37" name="Rectangle 10"/>
          <p:cNvSpPr>
            <a:spLocks noChangeArrowheads="1"/>
          </p:cNvSpPr>
          <p:nvPr/>
        </p:nvSpPr>
        <p:spPr bwMode="auto">
          <a:xfrm>
            <a:off x="0" y="1866900"/>
            <a:ext cx="9144000" cy="0"/>
          </a:xfrm>
          <a:prstGeom prst="rect">
            <a:avLst/>
          </a:prstGeom>
          <a:noFill/>
          <a:ln w="9525">
            <a:noFill/>
            <a:miter lim="800000"/>
            <a:headEnd/>
            <a:tailEnd/>
          </a:ln>
        </p:spPr>
        <p:txBody>
          <a:bodyPr anchor="ctr">
            <a:spAutoFit/>
          </a:bodyPr>
          <a:lstStyle/>
          <a:p>
            <a:endParaRPr lang="en-GB"/>
          </a:p>
        </p:txBody>
      </p:sp>
      <p:sp>
        <p:nvSpPr>
          <p:cNvPr id="38" name="Rectangle 11"/>
          <p:cNvSpPr>
            <a:spLocks noChangeArrowheads="1"/>
          </p:cNvSpPr>
          <p:nvPr/>
        </p:nvSpPr>
        <p:spPr bwMode="auto">
          <a:xfrm>
            <a:off x="0" y="2219325"/>
            <a:ext cx="9144000" cy="0"/>
          </a:xfrm>
          <a:prstGeom prst="rect">
            <a:avLst/>
          </a:prstGeom>
          <a:noFill/>
          <a:ln w="9525">
            <a:noFill/>
            <a:miter lim="800000"/>
            <a:headEnd/>
            <a:tailEnd/>
          </a:ln>
        </p:spPr>
        <p:txBody>
          <a:bodyPr wrap="none" anchor="ctr">
            <a:spAutoFit/>
          </a:bodyPr>
          <a:lstStyle/>
          <a:p>
            <a:endParaRPr lang="en-US"/>
          </a:p>
        </p:txBody>
      </p:sp>
      <p:pic>
        <p:nvPicPr>
          <p:cNvPr id="40" name="Picture 2" descr="cid:image002.png@01CD68D8.D0FBCD00">
            <a:hlinkClick r:id="rId3" tooltip="http://www.facebook.com/facingdanger"/>
          </p:cNvPr>
          <p:cNvPicPr>
            <a:picLocks noChangeAspect="1" noChangeArrowheads="1"/>
          </p:cNvPicPr>
          <p:nvPr/>
        </p:nvPicPr>
        <p:blipFill>
          <a:blip r:embed="rId4" cstate="print"/>
          <a:srcRect/>
          <a:stretch>
            <a:fillRect/>
          </a:stretch>
        </p:blipFill>
        <p:spPr bwMode="auto">
          <a:xfrm>
            <a:off x="660457" y="4865868"/>
            <a:ext cx="217129" cy="345537"/>
          </a:xfrm>
          <a:prstGeom prst="rect">
            <a:avLst/>
          </a:prstGeom>
          <a:noFill/>
          <a:ln w="9525">
            <a:noFill/>
            <a:miter lim="800000"/>
            <a:headEnd/>
            <a:tailEnd/>
          </a:ln>
        </p:spPr>
      </p:pic>
      <p:pic>
        <p:nvPicPr>
          <p:cNvPr id="41" name="Picture 3" descr="cid:image003.png@01CD68D8.D0FBCD00">
            <a:hlinkClick r:id="rId5" tooltip="http://twitter.com/FacingDanger"/>
          </p:cNvPr>
          <p:cNvPicPr>
            <a:picLocks noChangeAspect="1" noChangeArrowheads="1"/>
          </p:cNvPicPr>
          <p:nvPr/>
        </p:nvPicPr>
        <p:blipFill>
          <a:blip r:embed="rId6" cstate="print"/>
          <a:srcRect/>
          <a:stretch>
            <a:fillRect/>
          </a:stretch>
        </p:blipFill>
        <p:spPr bwMode="auto">
          <a:xfrm>
            <a:off x="660457" y="5212632"/>
            <a:ext cx="217129" cy="345537"/>
          </a:xfrm>
          <a:prstGeom prst="rect">
            <a:avLst/>
          </a:prstGeom>
          <a:noFill/>
          <a:ln w="9525">
            <a:noFill/>
            <a:miter lim="800000"/>
            <a:headEnd/>
            <a:tailEnd/>
          </a:ln>
        </p:spPr>
      </p:pic>
      <p:pic>
        <p:nvPicPr>
          <p:cNvPr id="42" name="Picture 4" descr="cid:image004.png@01CD68D8.D0FBCD00">
            <a:hlinkClick r:id="rId7" tooltip="http://www.linkedin.com/pub/Iain.bourne/40/a31/3a1"/>
          </p:cNvPr>
          <p:cNvPicPr>
            <a:picLocks noChangeAspect="1" noChangeArrowheads="1"/>
          </p:cNvPicPr>
          <p:nvPr/>
        </p:nvPicPr>
        <p:blipFill>
          <a:blip r:embed="rId8" cstate="print"/>
          <a:srcRect/>
          <a:stretch>
            <a:fillRect/>
          </a:stretch>
        </p:blipFill>
        <p:spPr bwMode="auto">
          <a:xfrm>
            <a:off x="660457" y="5559396"/>
            <a:ext cx="217129" cy="345537"/>
          </a:xfrm>
          <a:prstGeom prst="rect">
            <a:avLst/>
          </a:prstGeom>
          <a:noFill/>
          <a:ln w="9525">
            <a:noFill/>
            <a:miter lim="800000"/>
            <a:headEnd/>
            <a:tailEnd/>
          </a:ln>
        </p:spPr>
      </p:pic>
      <p:pic>
        <p:nvPicPr>
          <p:cNvPr id="43" name="Picture 5" descr="cid:image005.png@01CD68D8.D0FBCD00">
            <a:hlinkClick r:id="rId9" tooltip="mailto:impact@dangerousbehaviour.com"/>
          </p:cNvPr>
          <p:cNvPicPr>
            <a:picLocks noChangeAspect="1" noChangeArrowheads="1"/>
          </p:cNvPicPr>
          <p:nvPr/>
        </p:nvPicPr>
        <p:blipFill>
          <a:blip r:embed="rId10" cstate="print"/>
          <a:srcRect/>
          <a:stretch>
            <a:fillRect/>
          </a:stretch>
        </p:blipFill>
        <p:spPr bwMode="auto">
          <a:xfrm>
            <a:off x="660457" y="5928640"/>
            <a:ext cx="217129" cy="345537"/>
          </a:xfrm>
          <a:prstGeom prst="rect">
            <a:avLst/>
          </a:prstGeom>
          <a:noFill/>
          <a:ln w="9525">
            <a:noFill/>
            <a:miter lim="800000"/>
            <a:headEnd/>
            <a:tailEnd/>
          </a:ln>
        </p:spPr>
      </p:pic>
      <p:sp>
        <p:nvSpPr>
          <p:cNvPr id="45" name="TextBox 22"/>
          <p:cNvSpPr txBox="1">
            <a:spLocks noChangeArrowheads="1"/>
          </p:cNvSpPr>
          <p:nvPr/>
        </p:nvSpPr>
        <p:spPr bwMode="auto">
          <a:xfrm>
            <a:off x="969325" y="4858375"/>
            <a:ext cx="2564797" cy="276999"/>
          </a:xfrm>
          <a:prstGeom prst="rect">
            <a:avLst/>
          </a:prstGeom>
          <a:noFill/>
          <a:ln w="9525">
            <a:noFill/>
            <a:miter lim="800000"/>
            <a:headEnd/>
            <a:tailEnd/>
          </a:ln>
        </p:spPr>
        <p:txBody>
          <a:bodyPr wrap="square">
            <a:spAutoFit/>
          </a:bodyPr>
          <a:lstStyle/>
          <a:p>
            <a:r>
              <a:rPr lang="en-GB" sz="1200" err="1"/>
              <a:t>www.facebook.com/facingdanger</a:t>
            </a:r>
            <a:endParaRPr lang="en-GB" sz="1200"/>
          </a:p>
        </p:txBody>
      </p:sp>
      <p:sp>
        <p:nvSpPr>
          <p:cNvPr id="46" name="TextBox 23"/>
          <p:cNvSpPr txBox="1">
            <a:spLocks noChangeArrowheads="1"/>
          </p:cNvSpPr>
          <p:nvPr/>
        </p:nvSpPr>
        <p:spPr bwMode="auto">
          <a:xfrm>
            <a:off x="969325" y="5212633"/>
            <a:ext cx="2564797" cy="276999"/>
          </a:xfrm>
          <a:prstGeom prst="rect">
            <a:avLst/>
          </a:prstGeom>
          <a:noFill/>
          <a:ln w="9525">
            <a:noFill/>
            <a:miter lim="800000"/>
            <a:headEnd/>
            <a:tailEnd/>
          </a:ln>
        </p:spPr>
        <p:txBody>
          <a:bodyPr wrap="square">
            <a:spAutoFit/>
          </a:bodyPr>
          <a:lstStyle/>
          <a:p>
            <a:r>
              <a:rPr lang="en-GB" sz="1200"/>
              <a:t>@</a:t>
            </a:r>
            <a:r>
              <a:rPr lang="en-GB" sz="1200" err="1"/>
              <a:t>facingdanger</a:t>
            </a:r>
            <a:endParaRPr lang="en-GB" sz="1200"/>
          </a:p>
        </p:txBody>
      </p:sp>
      <p:sp>
        <p:nvSpPr>
          <p:cNvPr id="47" name="TextBox 24"/>
          <p:cNvSpPr txBox="1">
            <a:spLocks noChangeArrowheads="1"/>
          </p:cNvSpPr>
          <p:nvPr/>
        </p:nvSpPr>
        <p:spPr bwMode="auto">
          <a:xfrm>
            <a:off x="969325" y="5566889"/>
            <a:ext cx="2410909" cy="276999"/>
          </a:xfrm>
          <a:prstGeom prst="rect">
            <a:avLst/>
          </a:prstGeom>
          <a:noFill/>
          <a:ln w="9525">
            <a:noFill/>
            <a:miter lim="800000"/>
            <a:headEnd/>
            <a:tailEnd/>
          </a:ln>
        </p:spPr>
        <p:txBody>
          <a:bodyPr wrap="square">
            <a:spAutoFit/>
          </a:bodyPr>
          <a:lstStyle/>
          <a:p>
            <a:r>
              <a:rPr lang="en-GB" sz="1200"/>
              <a:t>www.linkedin.com/in/iainbourne</a:t>
            </a:r>
          </a:p>
        </p:txBody>
      </p:sp>
      <p:sp>
        <p:nvSpPr>
          <p:cNvPr id="49" name="TextBox 26"/>
          <p:cNvSpPr txBox="1">
            <a:spLocks noChangeArrowheads="1"/>
          </p:cNvSpPr>
          <p:nvPr/>
        </p:nvSpPr>
        <p:spPr bwMode="auto">
          <a:xfrm>
            <a:off x="936499" y="5928640"/>
            <a:ext cx="2564797" cy="276999"/>
          </a:xfrm>
          <a:prstGeom prst="rect">
            <a:avLst/>
          </a:prstGeom>
          <a:noFill/>
          <a:ln w="9525">
            <a:noFill/>
            <a:miter lim="800000"/>
            <a:headEnd/>
            <a:tailEnd/>
          </a:ln>
        </p:spPr>
        <p:txBody>
          <a:bodyPr wrap="square">
            <a:spAutoFit/>
          </a:bodyPr>
          <a:lstStyle/>
          <a:p>
            <a:r>
              <a:rPr lang="en-GB" sz="1200"/>
              <a:t>impact@dangerousbehaviour.com</a:t>
            </a:r>
          </a:p>
        </p:txBody>
      </p:sp>
      <p:grpSp>
        <p:nvGrpSpPr>
          <p:cNvPr id="2" name="Group 1">
            <a:extLst>
              <a:ext uri="{FF2B5EF4-FFF2-40B4-BE49-F238E27FC236}">
                <a16:creationId xmlns:a16="http://schemas.microsoft.com/office/drawing/2014/main" id="{0F46AB4B-9C2E-47F5-A776-DE916E203D5C}"/>
              </a:ext>
            </a:extLst>
          </p:cNvPr>
          <p:cNvGrpSpPr/>
          <p:nvPr/>
        </p:nvGrpSpPr>
        <p:grpSpPr>
          <a:xfrm>
            <a:off x="5046449" y="3487753"/>
            <a:ext cx="3596062" cy="2724679"/>
            <a:chOff x="4716015" y="3426934"/>
            <a:chExt cx="3956103" cy="2859255"/>
          </a:xfrm>
        </p:grpSpPr>
        <p:pic>
          <p:nvPicPr>
            <p:cNvPr id="28" name="Picture 2" descr="zzz.jpg"/>
            <p:cNvPicPr>
              <a:picLocks noChangeAspect="1"/>
            </p:cNvPicPr>
            <p:nvPr/>
          </p:nvPicPr>
          <p:blipFill>
            <a:blip r:embed="rId11" cstate="print"/>
            <a:srcRect/>
            <a:stretch>
              <a:fillRect/>
            </a:stretch>
          </p:blipFill>
          <p:spPr bwMode="auto">
            <a:xfrm>
              <a:off x="4716015" y="3426934"/>
              <a:ext cx="2091609" cy="2847937"/>
            </a:xfrm>
            <a:prstGeom prst="rect">
              <a:avLst/>
            </a:prstGeom>
            <a:noFill/>
            <a:ln w="9525">
              <a:noFill/>
              <a:miter lim="800000"/>
              <a:headEnd/>
              <a:tailEnd/>
            </a:ln>
          </p:spPr>
        </p:pic>
        <p:pic>
          <p:nvPicPr>
            <p:cNvPr id="51" name="Picture 50" descr="book cover.jpeg"/>
            <p:cNvPicPr>
              <a:picLocks noChangeAspect="1"/>
            </p:cNvPicPr>
            <p:nvPr/>
          </p:nvPicPr>
          <p:blipFill>
            <a:blip r:embed="rId12" cstate="print"/>
            <a:stretch>
              <a:fillRect/>
            </a:stretch>
          </p:blipFill>
          <p:spPr>
            <a:xfrm>
              <a:off x="6789429" y="3427684"/>
              <a:ext cx="1882689" cy="2858505"/>
            </a:xfrm>
            <a:prstGeom prst="rect">
              <a:avLst/>
            </a:prstGeom>
          </p:spPr>
        </p:pic>
      </p:gr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2032" y="3548119"/>
            <a:ext cx="2564797" cy="878740"/>
          </a:xfrm>
          <a:prstGeom prst="rect">
            <a:avLst/>
          </a:prstGeom>
        </p:spPr>
      </p:pic>
    </p:spTree>
    <p:extLst>
      <p:ext uri="{BB962C8B-B14F-4D97-AF65-F5344CB8AC3E}">
        <p14:creationId xmlns:p14="http://schemas.microsoft.com/office/powerpoint/2010/main" val="177198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71E0A1-35B1-9645-8BF0-40C5F3B9D0E9}"/>
              </a:ext>
            </a:extLst>
          </p:cNvPr>
          <p:cNvSpPr txBox="1"/>
          <p:nvPr/>
        </p:nvSpPr>
        <p:spPr>
          <a:xfrm>
            <a:off x="741620" y="609850"/>
            <a:ext cx="7583672"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t>THE RULES</a:t>
            </a:r>
          </a:p>
        </p:txBody>
      </p:sp>
      <p:sp>
        <p:nvSpPr>
          <p:cNvPr id="11" name="Rectangle 10">
            <a:extLst>
              <a:ext uri="{FF2B5EF4-FFF2-40B4-BE49-F238E27FC236}">
                <a16:creationId xmlns:a16="http://schemas.microsoft.com/office/drawing/2014/main" id="{A7195BDB-45F5-7B4B-8253-FEA769E20711}"/>
              </a:ext>
            </a:extLst>
          </p:cNvPr>
          <p:cNvSpPr/>
          <p:nvPr/>
        </p:nvSpPr>
        <p:spPr>
          <a:xfrm>
            <a:off x="741620" y="1272012"/>
            <a:ext cx="7583672" cy="169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rgbClr val="FF0000"/>
                </a:solidFill>
              </a:rPr>
              <a:t>ALWAYS DO SOMETHING … !</a:t>
            </a:r>
          </a:p>
          <a:p>
            <a:r>
              <a:rPr lang="en-US" dirty="0"/>
              <a:t>The </a:t>
            </a:r>
            <a:r>
              <a:rPr lang="en-US" dirty="0" err="1"/>
              <a:t>behaviour</a:t>
            </a:r>
            <a:r>
              <a:rPr lang="en-US" dirty="0"/>
              <a:t> is dynamic - it is moving - so doing nothing leaves it to move in a direction that you probably don’t want. It also leaves the aggressor in total of control when they may either be out of control themselves or using that control against you. The catharsis theory (“let them vent”) is only appropriate in situations involving a relatively low level of expressed emotion.</a:t>
            </a:r>
          </a:p>
        </p:txBody>
      </p:sp>
      <p:sp>
        <p:nvSpPr>
          <p:cNvPr id="12" name="Rectangle 11">
            <a:extLst>
              <a:ext uri="{FF2B5EF4-FFF2-40B4-BE49-F238E27FC236}">
                <a16:creationId xmlns:a16="http://schemas.microsoft.com/office/drawing/2014/main" id="{9144F5D1-09A8-7D42-8CBE-4D1FEDF4B9B1}"/>
              </a:ext>
            </a:extLst>
          </p:cNvPr>
          <p:cNvSpPr/>
          <p:nvPr/>
        </p:nvSpPr>
        <p:spPr>
          <a:xfrm>
            <a:off x="741621" y="3048000"/>
            <a:ext cx="7583672" cy="1691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rgbClr val="FF0000"/>
                </a:solidFill>
              </a:rPr>
              <a:t>… BUT KEEP IT VERY, VERY SIMPLE!</a:t>
            </a:r>
          </a:p>
          <a:p>
            <a:r>
              <a:rPr lang="en-US" dirty="0"/>
              <a:t>Most situations go off track when the person dealing with the </a:t>
            </a:r>
            <a:r>
              <a:rPr lang="en-US" dirty="0" err="1"/>
              <a:t>behaviour</a:t>
            </a:r>
            <a:r>
              <a:rPr lang="en-US" dirty="0"/>
              <a:t> does more rather less. They have to have the last word, won’t let it go, feel they have to do more. If ever you find yourself  asking “what else can I do?” – stop it! You are about to sink into the quagmire. It is better to just keep doing the same thing rather than complicating it.</a:t>
            </a:r>
          </a:p>
        </p:txBody>
      </p:sp>
      <p:sp>
        <p:nvSpPr>
          <p:cNvPr id="13" name="Rectangle 12">
            <a:extLst>
              <a:ext uri="{FF2B5EF4-FFF2-40B4-BE49-F238E27FC236}">
                <a16:creationId xmlns:a16="http://schemas.microsoft.com/office/drawing/2014/main" id="{B42621A5-6A28-4F43-A240-05540C1A029B}"/>
              </a:ext>
            </a:extLst>
          </p:cNvPr>
          <p:cNvSpPr/>
          <p:nvPr/>
        </p:nvSpPr>
        <p:spPr>
          <a:xfrm>
            <a:off x="741620" y="4793524"/>
            <a:ext cx="7583672" cy="1454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rgbClr val="FF0000"/>
                </a:solidFill>
              </a:rPr>
              <a:t>TRUST YOUR BODY!</a:t>
            </a:r>
          </a:p>
          <a:p>
            <a:r>
              <a:rPr lang="en-US" dirty="0"/>
              <a:t>Nonverbal behavior is highly significant but it is also  highly complex and cannot be effectively micro-managed. Rather than worry about your gaze, stance, posture etc. trust your body to work these out for you – so long as your intentions are genuine AND you are doing something (see above).  </a:t>
            </a:r>
          </a:p>
        </p:txBody>
      </p:sp>
    </p:spTree>
    <p:extLst>
      <p:ext uri="{BB962C8B-B14F-4D97-AF65-F5344CB8AC3E}">
        <p14:creationId xmlns:p14="http://schemas.microsoft.com/office/powerpoint/2010/main" val="213141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445C38-A630-034C-B9CF-2A00D29580A9}"/>
              </a:ext>
            </a:extLst>
          </p:cNvPr>
          <p:cNvGrpSpPr/>
          <p:nvPr/>
        </p:nvGrpSpPr>
        <p:grpSpPr>
          <a:xfrm>
            <a:off x="358479" y="2081048"/>
            <a:ext cx="8154900" cy="3139049"/>
            <a:chOff x="1609210" y="1205310"/>
            <a:chExt cx="6738516" cy="4929187"/>
          </a:xfrm>
        </p:grpSpPr>
        <p:sp>
          <p:nvSpPr>
            <p:cNvPr id="7" name="Rectangle 6"/>
            <p:cNvSpPr/>
            <p:nvPr/>
          </p:nvSpPr>
          <p:spPr>
            <a:xfrm>
              <a:off x="1609210" y="1205310"/>
              <a:ext cx="6738516" cy="8572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a:t>FOCUSING &amp; SLOWING</a:t>
              </a:r>
            </a:p>
          </p:txBody>
        </p:sp>
        <p:sp>
          <p:nvSpPr>
            <p:cNvPr id="8" name="Rectangle 7"/>
            <p:cNvSpPr/>
            <p:nvPr/>
          </p:nvSpPr>
          <p:spPr>
            <a:xfrm>
              <a:off x="1609210" y="2562622"/>
              <a:ext cx="6738516" cy="857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a:t>ENGAGING</a:t>
              </a:r>
            </a:p>
          </p:txBody>
        </p:sp>
        <p:sp>
          <p:nvSpPr>
            <p:cNvPr id="9" name="Rectangle 8"/>
            <p:cNvSpPr/>
            <p:nvPr/>
          </p:nvSpPr>
          <p:spPr>
            <a:xfrm>
              <a:off x="1609210" y="3919935"/>
              <a:ext cx="6738516" cy="8572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a:t>ASSERTIVE ASSISTANCE</a:t>
              </a:r>
            </a:p>
          </p:txBody>
        </p:sp>
        <p:sp>
          <p:nvSpPr>
            <p:cNvPr id="10" name="Rectangle 9"/>
            <p:cNvSpPr/>
            <p:nvPr/>
          </p:nvSpPr>
          <p:spPr>
            <a:xfrm>
              <a:off x="1609210" y="5277247"/>
              <a:ext cx="6738516" cy="857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a:t>DEFUSING</a:t>
              </a:r>
            </a:p>
          </p:txBody>
        </p:sp>
        <p:sp>
          <p:nvSpPr>
            <p:cNvPr id="13" name="Down Arrow 12"/>
            <p:cNvSpPr/>
            <p:nvPr/>
          </p:nvSpPr>
          <p:spPr>
            <a:xfrm>
              <a:off x="4695072" y="2267803"/>
              <a:ext cx="566791"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Down Arrow 13"/>
            <p:cNvSpPr/>
            <p:nvPr/>
          </p:nvSpPr>
          <p:spPr>
            <a:xfrm>
              <a:off x="4694522" y="3580408"/>
              <a:ext cx="566791"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Down Arrow 14"/>
            <p:cNvSpPr/>
            <p:nvPr/>
          </p:nvSpPr>
          <p:spPr>
            <a:xfrm>
              <a:off x="4694107" y="4937721"/>
              <a:ext cx="566791"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Slide Number Placeholder 1"/>
          <p:cNvSpPr>
            <a:spLocks noGrp="1"/>
          </p:cNvSpPr>
          <p:nvPr>
            <p:ph type="sldNum" sz="quarter" idx="12"/>
          </p:nvPr>
        </p:nvSpPr>
        <p:spPr/>
        <p:txBody>
          <a:bodyPr/>
          <a:lstStyle/>
          <a:p>
            <a:pPr>
              <a:defRPr/>
            </a:pPr>
            <a:fld id="{992FA446-20EC-40CC-B7C7-D6180ABE19FC}" type="slidenum">
              <a:rPr lang="en-GB" smtClean="0"/>
              <a:pPr>
                <a:defRPr/>
              </a:pPr>
              <a:t>11</a:t>
            </a:fld>
            <a:endParaRPr lang="en-GB"/>
          </a:p>
        </p:txBody>
      </p:sp>
      <p:sp>
        <p:nvSpPr>
          <p:cNvPr id="17" name="TextBox 16">
            <a:extLst>
              <a:ext uri="{FF2B5EF4-FFF2-40B4-BE49-F238E27FC236}">
                <a16:creationId xmlns:a16="http://schemas.microsoft.com/office/drawing/2014/main" id="{2956DC59-0C40-D542-B3A6-85E9CAE17145}"/>
              </a:ext>
            </a:extLst>
          </p:cNvPr>
          <p:cNvSpPr txBox="1"/>
          <p:nvPr/>
        </p:nvSpPr>
        <p:spPr>
          <a:xfrm>
            <a:off x="358479" y="1225808"/>
            <a:ext cx="8154900"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t>De-escalating to Defusing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493D9C-D86B-48B2-BE2D-9C4AAD21489C}"/>
              </a:ext>
            </a:extLst>
          </p:cNvPr>
          <p:cNvSpPr>
            <a:spLocks noGrp="1"/>
          </p:cNvSpPr>
          <p:nvPr>
            <p:ph type="ftr" sz="quarter" idx="11"/>
          </p:nvPr>
        </p:nvSpPr>
        <p:spPr>
          <a:xfrm>
            <a:off x="1115616" y="6237312"/>
            <a:ext cx="6912768" cy="484163"/>
          </a:xfrm>
        </p:spPr>
        <p:txBody>
          <a:bodyPr/>
          <a:lstStyle/>
          <a:p>
            <a:pPr>
              <a:defRPr/>
            </a:pPr>
            <a:r>
              <a:rPr lang="en-GB"/>
              <a:t>Dr Iain Bourne, IMPACT Training &amp; Consultation Ltd www.dangerousbehaviour.com,  impact@dangerousbehaviour.com</a:t>
            </a:r>
          </a:p>
        </p:txBody>
      </p:sp>
      <p:sp>
        <p:nvSpPr>
          <p:cNvPr id="3" name="Slide Number Placeholder 2">
            <a:extLst>
              <a:ext uri="{FF2B5EF4-FFF2-40B4-BE49-F238E27FC236}">
                <a16:creationId xmlns:a16="http://schemas.microsoft.com/office/drawing/2014/main" id="{8D91AA65-512C-4904-8D1A-2988A933CF79}"/>
              </a:ext>
            </a:extLst>
          </p:cNvPr>
          <p:cNvSpPr>
            <a:spLocks noGrp="1"/>
          </p:cNvSpPr>
          <p:nvPr>
            <p:ph type="sldNum" sz="quarter" idx="12"/>
          </p:nvPr>
        </p:nvSpPr>
        <p:spPr/>
        <p:txBody>
          <a:bodyPr/>
          <a:lstStyle/>
          <a:p>
            <a:pPr>
              <a:defRPr/>
            </a:pPr>
            <a:fld id="{992FA446-20EC-40CC-B7C7-D6180ABE19FC}" type="slidenum">
              <a:rPr lang="en-GB" smtClean="0"/>
              <a:pPr>
                <a:defRPr/>
              </a:pPr>
              <a:t>12</a:t>
            </a:fld>
            <a:endParaRPr lang="en-GB"/>
          </a:p>
        </p:txBody>
      </p:sp>
      <p:sp>
        <p:nvSpPr>
          <p:cNvPr id="4" name="TextBox 3">
            <a:extLst>
              <a:ext uri="{FF2B5EF4-FFF2-40B4-BE49-F238E27FC236}">
                <a16:creationId xmlns:a16="http://schemas.microsoft.com/office/drawing/2014/main" id="{CB291718-C0CF-4A59-A0F4-65BBACE82564}"/>
              </a:ext>
            </a:extLst>
          </p:cNvPr>
          <p:cNvSpPr txBox="1"/>
          <p:nvPr/>
        </p:nvSpPr>
        <p:spPr>
          <a:xfrm>
            <a:off x="750093" y="257162"/>
            <a:ext cx="7643813" cy="523220"/>
          </a:xfrm>
          <a:prstGeom prst="rect">
            <a:avLst/>
          </a:prstGeom>
          <a:noFill/>
        </p:spPr>
        <p:txBody>
          <a:bodyPr wrap="square">
            <a:spAutoFit/>
          </a:bodyPr>
          <a:lstStyle/>
          <a:p>
            <a:pPr algn="ctr" fontAlgn="auto">
              <a:spcBef>
                <a:spcPts val="0"/>
              </a:spcBef>
              <a:spcAft>
                <a:spcPts val="0"/>
              </a:spcAft>
              <a:defRPr/>
            </a:pPr>
            <a:r>
              <a:rPr lang="en-GB" sz="28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FROM DE-ESCALATING TO DEFUSING SKILLS</a:t>
            </a:r>
          </a:p>
        </p:txBody>
      </p:sp>
      <p:sp>
        <p:nvSpPr>
          <p:cNvPr id="8" name="Rectangle 7">
            <a:extLst>
              <a:ext uri="{FF2B5EF4-FFF2-40B4-BE49-F238E27FC236}">
                <a16:creationId xmlns:a16="http://schemas.microsoft.com/office/drawing/2014/main" id="{AD3910E1-DF22-46C1-A53B-E82A2303097D}"/>
              </a:ext>
            </a:extLst>
          </p:cNvPr>
          <p:cNvSpPr/>
          <p:nvPr/>
        </p:nvSpPr>
        <p:spPr>
          <a:xfrm>
            <a:off x="971600" y="1573632"/>
            <a:ext cx="144016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u="sng">
                <a:solidFill>
                  <a:schemeClr val="tx1"/>
                </a:solidFill>
              </a:rPr>
              <a:t>DE-ESCALATING</a:t>
            </a:r>
          </a:p>
          <a:p>
            <a:pPr algn="ctr"/>
            <a:r>
              <a:rPr lang="en-GB" sz="1000" b="1">
                <a:solidFill>
                  <a:schemeClr val="tx1"/>
                </a:solidFill>
              </a:rPr>
              <a:t>STEP ONE</a:t>
            </a:r>
          </a:p>
          <a:p>
            <a:pPr algn="ctr"/>
            <a:r>
              <a:rPr lang="en-GB" sz="1000" b="1">
                <a:solidFill>
                  <a:schemeClr val="tx1"/>
                </a:solidFill>
              </a:rPr>
              <a:t> FOCUSING &amp; SLOWING </a:t>
            </a:r>
          </a:p>
        </p:txBody>
      </p:sp>
      <p:sp>
        <p:nvSpPr>
          <p:cNvPr id="14" name="Rectangle 13">
            <a:extLst>
              <a:ext uri="{FF2B5EF4-FFF2-40B4-BE49-F238E27FC236}">
                <a16:creationId xmlns:a16="http://schemas.microsoft.com/office/drawing/2014/main" id="{9CB716C6-DCF0-4765-968C-304DA520FC5C}"/>
              </a:ext>
            </a:extLst>
          </p:cNvPr>
          <p:cNvSpPr/>
          <p:nvPr/>
        </p:nvSpPr>
        <p:spPr>
          <a:xfrm>
            <a:off x="971600" y="2564904"/>
            <a:ext cx="144016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u="sng">
                <a:solidFill>
                  <a:schemeClr val="tx1"/>
                </a:solidFill>
              </a:rPr>
              <a:t>DE-ESCALATING</a:t>
            </a:r>
          </a:p>
          <a:p>
            <a:pPr algn="ctr"/>
            <a:r>
              <a:rPr lang="en-GB" sz="1000" b="1">
                <a:solidFill>
                  <a:schemeClr val="tx1"/>
                </a:solidFill>
              </a:rPr>
              <a:t>STEP TWO</a:t>
            </a:r>
          </a:p>
          <a:p>
            <a:pPr algn="ctr"/>
            <a:r>
              <a:rPr lang="en-GB" sz="1000" b="1">
                <a:solidFill>
                  <a:schemeClr val="tx1"/>
                </a:solidFill>
              </a:rPr>
              <a:t>ENGAGING</a:t>
            </a:r>
          </a:p>
        </p:txBody>
      </p:sp>
      <p:sp>
        <p:nvSpPr>
          <p:cNvPr id="15" name="Rectangle 14">
            <a:extLst>
              <a:ext uri="{FF2B5EF4-FFF2-40B4-BE49-F238E27FC236}">
                <a16:creationId xmlns:a16="http://schemas.microsoft.com/office/drawing/2014/main" id="{1E970207-5986-4405-B312-D3583040387E}"/>
              </a:ext>
            </a:extLst>
          </p:cNvPr>
          <p:cNvSpPr/>
          <p:nvPr/>
        </p:nvSpPr>
        <p:spPr>
          <a:xfrm>
            <a:off x="971600" y="3556176"/>
            <a:ext cx="144016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u="sng">
                <a:solidFill>
                  <a:schemeClr val="tx1"/>
                </a:solidFill>
              </a:rPr>
              <a:t>DE-ESCALATING</a:t>
            </a:r>
          </a:p>
          <a:p>
            <a:pPr algn="ctr"/>
            <a:r>
              <a:rPr lang="en-GB" sz="1000" b="1">
                <a:solidFill>
                  <a:schemeClr val="tx1"/>
                </a:solidFill>
              </a:rPr>
              <a:t>STEP THREE</a:t>
            </a:r>
          </a:p>
          <a:p>
            <a:pPr algn="ctr"/>
            <a:r>
              <a:rPr lang="en-GB" sz="1000" b="1">
                <a:solidFill>
                  <a:schemeClr val="tx1"/>
                </a:solidFill>
              </a:rPr>
              <a:t>ASSERTIVE ASSISTANCE</a:t>
            </a:r>
          </a:p>
        </p:txBody>
      </p:sp>
      <p:sp>
        <p:nvSpPr>
          <p:cNvPr id="16" name="Rectangle 15">
            <a:extLst>
              <a:ext uri="{FF2B5EF4-FFF2-40B4-BE49-F238E27FC236}">
                <a16:creationId xmlns:a16="http://schemas.microsoft.com/office/drawing/2014/main" id="{F63075D1-210E-4516-BCC8-14DAA2A83DC4}"/>
              </a:ext>
            </a:extLst>
          </p:cNvPr>
          <p:cNvSpPr/>
          <p:nvPr/>
        </p:nvSpPr>
        <p:spPr>
          <a:xfrm>
            <a:off x="977161" y="4547448"/>
            <a:ext cx="144016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u="sng">
                <a:solidFill>
                  <a:schemeClr val="tx1"/>
                </a:solidFill>
              </a:rPr>
              <a:t>DEFUSING</a:t>
            </a:r>
          </a:p>
        </p:txBody>
      </p:sp>
      <p:sp>
        <p:nvSpPr>
          <p:cNvPr id="17" name="Rectangle 16">
            <a:extLst>
              <a:ext uri="{FF2B5EF4-FFF2-40B4-BE49-F238E27FC236}">
                <a16:creationId xmlns:a16="http://schemas.microsoft.com/office/drawing/2014/main" id="{B7FED0E3-0BD7-4185-AA06-6B93A82B6098}"/>
              </a:ext>
            </a:extLst>
          </p:cNvPr>
          <p:cNvSpPr/>
          <p:nvPr/>
        </p:nvSpPr>
        <p:spPr>
          <a:xfrm>
            <a:off x="971600" y="764704"/>
            <a:ext cx="7422306" cy="6817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The important thing is to do simple things well  - and no more! To achieve this you need to know what you are doing before you get into a situation – it’s like a drill – the “Think” part has to be done on a course like this, while “See” is replaced by the faster “Sense.” These are “Front-end Skills” – the skills you use </a:t>
            </a:r>
            <a:r>
              <a:rPr lang="en-GB" sz="1000" u="sng">
                <a:solidFill>
                  <a:schemeClr val="tx1"/>
                </a:solidFill>
              </a:rPr>
              <a:t>before</a:t>
            </a:r>
            <a:r>
              <a:rPr lang="en-GB" sz="1000">
                <a:solidFill>
                  <a:schemeClr val="tx1"/>
                </a:solidFill>
              </a:rPr>
              <a:t> exercising your professional duties. You do not need to know what has led to the aggression, simply how to contain it. Below is a simple, respectful and assertive method. Each stage must be completed before moving on to the next.</a:t>
            </a:r>
          </a:p>
        </p:txBody>
      </p:sp>
      <p:sp>
        <p:nvSpPr>
          <p:cNvPr id="18" name="Rectangle 17">
            <a:extLst>
              <a:ext uri="{FF2B5EF4-FFF2-40B4-BE49-F238E27FC236}">
                <a16:creationId xmlns:a16="http://schemas.microsoft.com/office/drawing/2014/main" id="{C49EB1E3-37A1-4A1A-B455-F3923847C639}"/>
              </a:ext>
            </a:extLst>
          </p:cNvPr>
          <p:cNvSpPr/>
          <p:nvPr/>
        </p:nvSpPr>
        <p:spPr>
          <a:xfrm>
            <a:off x="971600" y="5559844"/>
            <a:ext cx="7422306" cy="4657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Always be generous with the person but firm on the issues. Depersonalise the issue but personalise yourself. Use collective terms “we”, “both”, “us”, “together”. Do not try to resolve the issue until all the above steps have been completed. The golden rule is “Always do something; not more less but always something.” Do not allow the aggressor to take the lead.</a:t>
            </a:r>
          </a:p>
        </p:txBody>
      </p:sp>
      <p:sp>
        <p:nvSpPr>
          <p:cNvPr id="19" name="Rectangle 18">
            <a:extLst>
              <a:ext uri="{FF2B5EF4-FFF2-40B4-BE49-F238E27FC236}">
                <a16:creationId xmlns:a16="http://schemas.microsoft.com/office/drawing/2014/main" id="{E25A704D-A5AD-4110-82F4-C91ACE738302}"/>
              </a:ext>
            </a:extLst>
          </p:cNvPr>
          <p:cNvSpPr/>
          <p:nvPr/>
        </p:nvSpPr>
        <p:spPr>
          <a:xfrm>
            <a:off x="2555776" y="1573632"/>
            <a:ext cx="4032448"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000">
                <a:solidFill>
                  <a:schemeClr val="tx1"/>
                </a:solidFill>
              </a:rPr>
              <a:t>You cannot influence someone’s behaviour unless they are focused on you. If they are being distracted by others or absorbed in their own world your influence will be minimal. So gain their attention.</a:t>
            </a:r>
          </a:p>
          <a:p>
            <a:pPr marL="228600" indent="-228600">
              <a:buFont typeface="+mj-lt"/>
              <a:buAutoNum type="arabicPeriod"/>
            </a:pPr>
            <a:r>
              <a:rPr lang="en-GB" sz="1000">
                <a:solidFill>
                  <a:schemeClr val="tx1"/>
                </a:solidFill>
              </a:rPr>
              <a:t>The aggressor is likely to running too hot and fast to process anything you might do to address their discontent. So slow them down.</a:t>
            </a:r>
          </a:p>
        </p:txBody>
      </p:sp>
      <p:sp>
        <p:nvSpPr>
          <p:cNvPr id="20" name="Rectangle 19">
            <a:extLst>
              <a:ext uri="{FF2B5EF4-FFF2-40B4-BE49-F238E27FC236}">
                <a16:creationId xmlns:a16="http://schemas.microsoft.com/office/drawing/2014/main" id="{29AA912D-BC42-4CC4-8DBD-9814761B1BD8}"/>
              </a:ext>
            </a:extLst>
          </p:cNvPr>
          <p:cNvSpPr/>
          <p:nvPr/>
        </p:nvSpPr>
        <p:spPr>
          <a:xfrm>
            <a:off x="6732240" y="1563400"/>
            <a:ext cx="1661666"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ACT: As soon as you sense the tension rising interject repeatedly with their name or one word – and no more!</a:t>
            </a:r>
          </a:p>
        </p:txBody>
      </p:sp>
      <p:sp>
        <p:nvSpPr>
          <p:cNvPr id="21" name="Rectangle 20">
            <a:extLst>
              <a:ext uri="{FF2B5EF4-FFF2-40B4-BE49-F238E27FC236}">
                <a16:creationId xmlns:a16="http://schemas.microsoft.com/office/drawing/2014/main" id="{6B3AB12F-32B6-478D-8E03-3DFCBF40E951}"/>
              </a:ext>
            </a:extLst>
          </p:cNvPr>
          <p:cNvSpPr/>
          <p:nvPr/>
        </p:nvSpPr>
        <p:spPr>
          <a:xfrm>
            <a:off x="2574920" y="2544440"/>
            <a:ext cx="401330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GB" sz="1000" dirty="0">
                <a:solidFill>
                  <a:schemeClr val="tx1"/>
                </a:solidFill>
              </a:rPr>
              <a:t>As soon as an entry point is achieved engage the aggressor quickly</a:t>
            </a:r>
          </a:p>
          <a:p>
            <a:pPr marL="228600" indent="-228600">
              <a:buAutoNum type="arabicPeriod"/>
            </a:pPr>
            <a:r>
              <a:rPr lang="en-GB" sz="1000" dirty="0">
                <a:solidFill>
                  <a:schemeClr val="tx1"/>
                </a:solidFill>
              </a:rPr>
              <a:t>This locking in process requires that the aggressor feels a. they are being treated as a unique individual; b. that their distress has been communicated; c. that you are on their side; d. that it is easier to work with you than against you; e. their will be no loss of face.</a:t>
            </a:r>
          </a:p>
        </p:txBody>
      </p:sp>
      <p:sp>
        <p:nvSpPr>
          <p:cNvPr id="22" name="Rectangle 21">
            <a:extLst>
              <a:ext uri="{FF2B5EF4-FFF2-40B4-BE49-F238E27FC236}">
                <a16:creationId xmlns:a16="http://schemas.microsoft.com/office/drawing/2014/main" id="{885F2384-838A-48C0-89B0-6D1CE46D5474}"/>
              </a:ext>
            </a:extLst>
          </p:cNvPr>
          <p:cNvSpPr/>
          <p:nvPr/>
        </p:nvSpPr>
        <p:spPr>
          <a:xfrm>
            <a:off x="6751384" y="2534208"/>
            <a:ext cx="1661666"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ACT: Spoken with sincerity “I can see you are (e.g. upset) and I want to help you ..” is an effective communication</a:t>
            </a:r>
          </a:p>
        </p:txBody>
      </p:sp>
      <p:sp>
        <p:nvSpPr>
          <p:cNvPr id="23" name="Rectangle 22">
            <a:extLst>
              <a:ext uri="{FF2B5EF4-FFF2-40B4-BE49-F238E27FC236}">
                <a16:creationId xmlns:a16="http://schemas.microsoft.com/office/drawing/2014/main" id="{9B8927BC-BDBE-465E-862B-1814326241BE}"/>
              </a:ext>
            </a:extLst>
          </p:cNvPr>
          <p:cNvSpPr/>
          <p:nvPr/>
        </p:nvSpPr>
        <p:spPr>
          <a:xfrm>
            <a:off x="2555776" y="3567068"/>
            <a:ext cx="4032448"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000">
                <a:solidFill>
                  <a:schemeClr val="tx1"/>
                </a:solidFill>
              </a:rPr>
              <a:t>It is essential that the offer of assistance is accompanied by a simple condition that could be acted on immediately and before the aggressor has time to think not to follow it.</a:t>
            </a:r>
          </a:p>
          <a:p>
            <a:pPr marL="228600" indent="-228600">
              <a:buFont typeface="+mj-lt"/>
              <a:buAutoNum type="arabicPeriod"/>
            </a:pPr>
            <a:r>
              <a:rPr lang="en-GB" sz="1000">
                <a:solidFill>
                  <a:schemeClr val="tx1"/>
                </a:solidFill>
              </a:rPr>
              <a:t>Neither conditions nor boundaries should be negotiated but simply stated.</a:t>
            </a:r>
          </a:p>
        </p:txBody>
      </p:sp>
      <p:sp>
        <p:nvSpPr>
          <p:cNvPr id="24" name="Rectangle 23">
            <a:extLst>
              <a:ext uri="{FF2B5EF4-FFF2-40B4-BE49-F238E27FC236}">
                <a16:creationId xmlns:a16="http://schemas.microsoft.com/office/drawing/2014/main" id="{9CCF87E2-86B8-4E55-974E-199DA2BBB608}"/>
              </a:ext>
            </a:extLst>
          </p:cNvPr>
          <p:cNvSpPr/>
          <p:nvPr/>
        </p:nvSpPr>
        <p:spPr>
          <a:xfrm>
            <a:off x="6751384" y="3556836"/>
            <a:ext cx="1642522"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ACT: </a:t>
            </a:r>
            <a:r>
              <a:rPr lang="en-GB" sz="1000" err="1">
                <a:solidFill>
                  <a:schemeClr val="tx1"/>
                </a:solidFill>
              </a:rPr>
              <a:t>e.g.“Please</a:t>
            </a:r>
            <a:r>
              <a:rPr lang="en-GB" sz="1000">
                <a:solidFill>
                  <a:schemeClr val="tx1"/>
                </a:solidFill>
              </a:rPr>
              <a:t> step back.” Use the “Broken Record” technique – otherwise terminate contact and follow-up later</a:t>
            </a:r>
          </a:p>
        </p:txBody>
      </p:sp>
      <p:sp>
        <p:nvSpPr>
          <p:cNvPr id="25" name="Rectangle 24">
            <a:extLst>
              <a:ext uri="{FF2B5EF4-FFF2-40B4-BE49-F238E27FC236}">
                <a16:creationId xmlns:a16="http://schemas.microsoft.com/office/drawing/2014/main" id="{36B019AF-4D4D-42FF-BDFC-1E5DD0A578B0}"/>
              </a:ext>
            </a:extLst>
          </p:cNvPr>
          <p:cNvSpPr/>
          <p:nvPr/>
        </p:nvSpPr>
        <p:spPr>
          <a:xfrm>
            <a:off x="2574920" y="4515297"/>
            <a:ext cx="401330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This is all about slowing down further and using all your attending skills to allow the aggressor to get their message across. Just listen, prompt, paraphrase and summarise regardless of how much you agree with the aggressor. In the end agree together how to proceed.</a:t>
            </a:r>
          </a:p>
        </p:txBody>
      </p:sp>
      <p:sp>
        <p:nvSpPr>
          <p:cNvPr id="26" name="Rectangle 25">
            <a:extLst>
              <a:ext uri="{FF2B5EF4-FFF2-40B4-BE49-F238E27FC236}">
                <a16:creationId xmlns:a16="http://schemas.microsoft.com/office/drawing/2014/main" id="{31FC15A0-D02B-46B1-AEAC-D0CCB60B5436}"/>
              </a:ext>
            </a:extLst>
          </p:cNvPr>
          <p:cNvSpPr/>
          <p:nvPr/>
        </p:nvSpPr>
        <p:spPr>
          <a:xfrm>
            <a:off x="6732240" y="4505065"/>
            <a:ext cx="1680811"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ACT: e.g. “Come with me” “Let’s sort this out” “Take your time” “Start from the beginning” etc but do not correct or disagree</a:t>
            </a:r>
          </a:p>
        </p:txBody>
      </p:sp>
      <p:sp>
        <p:nvSpPr>
          <p:cNvPr id="27" name="Down Arrow 12">
            <a:extLst>
              <a:ext uri="{FF2B5EF4-FFF2-40B4-BE49-F238E27FC236}">
                <a16:creationId xmlns:a16="http://schemas.microsoft.com/office/drawing/2014/main" id="{E03AB75C-2CEB-4002-9FCC-9E137D2F4F7D}"/>
              </a:ext>
            </a:extLst>
          </p:cNvPr>
          <p:cNvSpPr/>
          <p:nvPr/>
        </p:nvSpPr>
        <p:spPr>
          <a:xfrm>
            <a:off x="190100" y="2198896"/>
            <a:ext cx="642937"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Down Arrow 12">
            <a:extLst>
              <a:ext uri="{FF2B5EF4-FFF2-40B4-BE49-F238E27FC236}">
                <a16:creationId xmlns:a16="http://schemas.microsoft.com/office/drawing/2014/main" id="{AF67921B-3EFA-4A07-8FA2-95205A32CF4E}"/>
              </a:ext>
            </a:extLst>
          </p:cNvPr>
          <p:cNvSpPr/>
          <p:nvPr/>
        </p:nvSpPr>
        <p:spPr>
          <a:xfrm>
            <a:off x="190100" y="3169704"/>
            <a:ext cx="642937"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Down Arrow 12">
            <a:extLst>
              <a:ext uri="{FF2B5EF4-FFF2-40B4-BE49-F238E27FC236}">
                <a16:creationId xmlns:a16="http://schemas.microsoft.com/office/drawing/2014/main" id="{26A2CF34-2015-4DC9-9B6D-9485ADD736B6}"/>
              </a:ext>
            </a:extLst>
          </p:cNvPr>
          <p:cNvSpPr/>
          <p:nvPr/>
        </p:nvSpPr>
        <p:spPr>
          <a:xfrm>
            <a:off x="190100" y="4191672"/>
            <a:ext cx="642937"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Down Arrow 12">
            <a:extLst>
              <a:ext uri="{FF2B5EF4-FFF2-40B4-BE49-F238E27FC236}">
                <a16:creationId xmlns:a16="http://schemas.microsoft.com/office/drawing/2014/main" id="{43A23E25-99CE-4D14-9403-B281B33471FF}"/>
              </a:ext>
            </a:extLst>
          </p:cNvPr>
          <p:cNvSpPr/>
          <p:nvPr/>
        </p:nvSpPr>
        <p:spPr>
          <a:xfrm>
            <a:off x="190099" y="5151747"/>
            <a:ext cx="642937"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76289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9D7AE3-7BDD-4C6D-A818-E8BB89942790}"/>
              </a:ext>
            </a:extLst>
          </p:cNvPr>
          <p:cNvSpPr>
            <a:spLocks noGrp="1"/>
          </p:cNvSpPr>
          <p:nvPr>
            <p:ph type="ftr" sz="quarter" idx="11"/>
          </p:nvPr>
        </p:nvSpPr>
        <p:spPr>
          <a:xfrm>
            <a:off x="2411760" y="6356350"/>
            <a:ext cx="4320480" cy="365125"/>
          </a:xfrm>
        </p:spPr>
        <p:txBody>
          <a:bodyPr/>
          <a:lstStyle/>
          <a:p>
            <a:pPr>
              <a:defRPr/>
            </a:pPr>
            <a:r>
              <a:rPr lang="en-GB"/>
              <a:t>Dr Iain Bourne, IMPACT Training &amp; Consultation Ltd www.dangerousbehaviour.com,  impact@dangerousbehaviour.com</a:t>
            </a:r>
          </a:p>
        </p:txBody>
      </p:sp>
      <p:sp>
        <p:nvSpPr>
          <p:cNvPr id="3" name="Slide Number Placeholder 2">
            <a:extLst>
              <a:ext uri="{FF2B5EF4-FFF2-40B4-BE49-F238E27FC236}">
                <a16:creationId xmlns:a16="http://schemas.microsoft.com/office/drawing/2014/main" id="{26AF14AF-4210-427B-B171-B731612B6D21}"/>
              </a:ext>
            </a:extLst>
          </p:cNvPr>
          <p:cNvSpPr>
            <a:spLocks noGrp="1"/>
          </p:cNvSpPr>
          <p:nvPr>
            <p:ph type="sldNum" sz="quarter" idx="12"/>
          </p:nvPr>
        </p:nvSpPr>
        <p:spPr/>
        <p:txBody>
          <a:bodyPr/>
          <a:lstStyle/>
          <a:p>
            <a:pPr>
              <a:defRPr/>
            </a:pPr>
            <a:fld id="{992FA446-20EC-40CC-B7C7-D6180ABE19FC}" type="slidenum">
              <a:rPr lang="en-GB" smtClean="0"/>
              <a:pPr>
                <a:defRPr/>
              </a:pPr>
              <a:t>13</a:t>
            </a:fld>
            <a:endParaRPr lang="en-GB"/>
          </a:p>
        </p:txBody>
      </p:sp>
      <p:sp>
        <p:nvSpPr>
          <p:cNvPr id="4" name="TextBox 3">
            <a:extLst>
              <a:ext uri="{FF2B5EF4-FFF2-40B4-BE49-F238E27FC236}">
                <a16:creationId xmlns:a16="http://schemas.microsoft.com/office/drawing/2014/main" id="{CA1C3935-3665-4608-9476-ABE919D54CF7}"/>
              </a:ext>
            </a:extLst>
          </p:cNvPr>
          <p:cNvSpPr txBox="1"/>
          <p:nvPr/>
        </p:nvSpPr>
        <p:spPr>
          <a:xfrm>
            <a:off x="458806" y="270973"/>
            <a:ext cx="7929618" cy="769441"/>
          </a:xfrm>
          <a:prstGeom prst="rect">
            <a:avLst/>
          </a:prstGeom>
          <a:noFill/>
        </p:spPr>
        <p:txBody>
          <a:bodyPr>
            <a:spAutoFit/>
          </a:bodyPr>
          <a:lstStyle/>
          <a:p>
            <a:pPr algn="ctr" fontAlgn="auto">
              <a:spcBef>
                <a:spcPts val="0"/>
              </a:spcBef>
              <a:spcAft>
                <a:spcPts val="0"/>
              </a:spcAft>
              <a:defRPr/>
            </a:pPr>
            <a:r>
              <a:rPr lang="en-GB" sz="24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THE DANGEROUS SCENARIOS 4 &amp; 5</a:t>
            </a:r>
          </a:p>
          <a:p>
            <a:pPr algn="ctr" fontAlgn="auto">
              <a:spcBef>
                <a:spcPts val="0"/>
              </a:spcBef>
              <a:spcAft>
                <a:spcPts val="0"/>
              </a:spcAft>
              <a:defRPr/>
            </a:pPr>
            <a:r>
              <a:rPr lang="en-GB" sz="20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REACTION-ASSESSMENT-RESPONSE</a:t>
            </a:r>
          </a:p>
        </p:txBody>
      </p:sp>
      <p:graphicFrame>
        <p:nvGraphicFramePr>
          <p:cNvPr id="7" name="Table 6">
            <a:extLst>
              <a:ext uri="{FF2B5EF4-FFF2-40B4-BE49-F238E27FC236}">
                <a16:creationId xmlns:a16="http://schemas.microsoft.com/office/drawing/2014/main" id="{CC719815-9C61-4A90-AFBE-34B1E439CF17}"/>
              </a:ext>
            </a:extLst>
          </p:cNvPr>
          <p:cNvGraphicFramePr>
            <a:graphicFrameLocks noGrp="1"/>
          </p:cNvGraphicFramePr>
          <p:nvPr/>
        </p:nvGraphicFramePr>
        <p:xfrm>
          <a:off x="251520" y="1268760"/>
          <a:ext cx="8640960" cy="4845168"/>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val="323734461"/>
                    </a:ext>
                  </a:extLst>
                </a:gridCol>
                <a:gridCol w="2520280">
                  <a:extLst>
                    <a:ext uri="{9D8B030D-6E8A-4147-A177-3AD203B41FA5}">
                      <a16:colId xmlns:a16="http://schemas.microsoft.com/office/drawing/2014/main" val="1534299579"/>
                    </a:ext>
                  </a:extLst>
                </a:gridCol>
                <a:gridCol w="2520280">
                  <a:extLst>
                    <a:ext uri="{9D8B030D-6E8A-4147-A177-3AD203B41FA5}">
                      <a16:colId xmlns:a16="http://schemas.microsoft.com/office/drawing/2014/main" val="2842652689"/>
                    </a:ext>
                  </a:extLst>
                </a:gridCol>
                <a:gridCol w="2520280">
                  <a:extLst>
                    <a:ext uri="{9D8B030D-6E8A-4147-A177-3AD203B41FA5}">
                      <a16:colId xmlns:a16="http://schemas.microsoft.com/office/drawing/2014/main" val="395479284"/>
                    </a:ext>
                  </a:extLst>
                </a:gridCol>
              </a:tblGrid>
              <a:tr h="924247">
                <a:tc>
                  <a:txBody>
                    <a:bodyPr/>
                    <a:lstStyle/>
                    <a:p>
                      <a:endParaRPr lang="en-GB"/>
                    </a:p>
                  </a:txBody>
                  <a:tcPr/>
                </a:tc>
                <a:tc>
                  <a:txBody>
                    <a:bodyPr/>
                    <a:lstStyle/>
                    <a:p>
                      <a:r>
                        <a:rPr lang="en-GB" sz="1400" b="1" u="sng"/>
                        <a:t>REACTION</a:t>
                      </a:r>
                      <a:r>
                        <a:rPr lang="en-GB" sz="1400"/>
                        <a:t> – what is the affect of the behaviour on you -emotionally and physically</a:t>
                      </a:r>
                    </a:p>
                  </a:txBody>
                  <a:tcPr/>
                </a:tc>
                <a:tc>
                  <a:txBody>
                    <a:bodyPr/>
                    <a:lstStyle/>
                    <a:p>
                      <a:r>
                        <a:rPr lang="en-GB" sz="1400" b="1" u="sng"/>
                        <a:t>ASSESSMENT</a:t>
                      </a:r>
                      <a:r>
                        <a:rPr lang="en-GB" sz="1400"/>
                        <a:t> – what is driving their behaviour, what sense can you make of it and what are the risks?</a:t>
                      </a:r>
                    </a:p>
                  </a:txBody>
                  <a:tcPr/>
                </a:tc>
                <a:tc>
                  <a:txBody>
                    <a:bodyPr/>
                    <a:lstStyle/>
                    <a:p>
                      <a:r>
                        <a:rPr lang="en-GB" sz="1400" b="1" u="sng"/>
                        <a:t>RESPONSE</a:t>
                      </a:r>
                      <a:r>
                        <a:rPr lang="en-GB" sz="1400"/>
                        <a:t> – what could you do to respond appropriately and effectively? </a:t>
                      </a:r>
                    </a:p>
                  </a:txBody>
                  <a:tcPr/>
                </a:tc>
                <a:extLst>
                  <a:ext uri="{0D108BD9-81ED-4DB2-BD59-A6C34878D82A}">
                    <a16:rowId xmlns:a16="http://schemas.microsoft.com/office/drawing/2014/main" val="3200917471"/>
                  </a:ext>
                </a:extLst>
              </a:tr>
              <a:tr h="1950144">
                <a:tc>
                  <a:txBody>
                    <a:bodyPr/>
                    <a:lstStyle/>
                    <a:p>
                      <a:r>
                        <a:rPr lang="en-GB"/>
                        <a:t>ROSS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55044138"/>
                  </a:ext>
                </a:extLst>
              </a:tr>
              <a:tr h="1950144">
                <a:tc>
                  <a:txBody>
                    <a:bodyPr/>
                    <a:lstStyle/>
                    <a:p>
                      <a:r>
                        <a:rPr lang="en-GB"/>
                        <a:t>JOHN</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5879501"/>
                  </a:ext>
                </a:extLst>
              </a:tr>
            </a:tbl>
          </a:graphicData>
        </a:graphic>
      </p:graphicFrame>
    </p:spTree>
    <p:extLst>
      <p:ext uri="{BB962C8B-B14F-4D97-AF65-F5344CB8AC3E}">
        <p14:creationId xmlns:p14="http://schemas.microsoft.com/office/powerpoint/2010/main" val="241543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9150" y="1484784"/>
            <a:ext cx="7344816" cy="4071966"/>
            <a:chOff x="1643042" y="1643050"/>
            <a:chExt cx="5857916" cy="4071966"/>
          </a:xfrm>
        </p:grpSpPr>
        <p:sp>
          <p:nvSpPr>
            <p:cNvPr id="7" name="Rounded Rectangle 6"/>
            <p:cNvSpPr/>
            <p:nvPr/>
          </p:nvSpPr>
          <p:spPr>
            <a:xfrm>
              <a:off x="1643042" y="1643050"/>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Check existing Risk Assessments. If none go in pairs or call client to the office</a:t>
              </a:r>
            </a:p>
          </p:txBody>
        </p:sp>
        <p:sp>
          <p:nvSpPr>
            <p:cNvPr id="8" name="Rounded Rectangle 7"/>
            <p:cNvSpPr/>
            <p:nvPr/>
          </p:nvSpPr>
          <p:spPr>
            <a:xfrm>
              <a:off x="2857488" y="1643050"/>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Go through Lone Working  Quick Checklist</a:t>
              </a:r>
            </a:p>
          </p:txBody>
        </p:sp>
        <p:sp>
          <p:nvSpPr>
            <p:cNvPr id="9" name="Rounded Rectangle 8"/>
            <p:cNvSpPr/>
            <p:nvPr/>
          </p:nvSpPr>
          <p:spPr>
            <a:xfrm>
              <a:off x="4071934" y="1643050"/>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Have a mobile phone + number of manager, client and other  involved professionals</a:t>
              </a:r>
            </a:p>
          </p:txBody>
        </p:sp>
        <p:sp>
          <p:nvSpPr>
            <p:cNvPr id="10" name="Rounded Rectangle 9"/>
            <p:cNvSpPr/>
            <p:nvPr/>
          </p:nvSpPr>
          <p:spPr>
            <a:xfrm>
              <a:off x="5286380" y="1643050"/>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Ensure that a contactable person knows where you are going</a:t>
              </a:r>
            </a:p>
          </p:txBody>
        </p:sp>
        <p:sp>
          <p:nvSpPr>
            <p:cNvPr id="11" name="Rounded Rectangle 10"/>
            <p:cNvSpPr/>
            <p:nvPr/>
          </p:nvSpPr>
          <p:spPr>
            <a:xfrm>
              <a:off x="6500826" y="1643050"/>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Where possible ring client to check they are expecting you – assess risk on phone</a:t>
              </a:r>
            </a:p>
          </p:txBody>
        </p:sp>
        <p:sp>
          <p:nvSpPr>
            <p:cNvPr id="22" name="Rounded Rectangle 21"/>
            <p:cNvSpPr/>
            <p:nvPr/>
          </p:nvSpPr>
          <p:spPr>
            <a:xfrm>
              <a:off x="1643042" y="3857628"/>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On arriving, if it feels wrong, it probably is. Postpone visit if possible.</a:t>
              </a:r>
            </a:p>
          </p:txBody>
        </p:sp>
        <p:sp>
          <p:nvSpPr>
            <p:cNvPr id="23" name="Rounded Rectangle 22"/>
            <p:cNvSpPr/>
            <p:nvPr/>
          </p:nvSpPr>
          <p:spPr>
            <a:xfrm>
              <a:off x="2857488" y="3857628"/>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Look for things that are different – these may invalidate previous risk assessments</a:t>
              </a:r>
            </a:p>
          </p:txBody>
        </p:sp>
        <p:sp>
          <p:nvSpPr>
            <p:cNvPr id="24" name="Rounded Rectangle 23"/>
            <p:cNvSpPr/>
            <p:nvPr/>
          </p:nvSpPr>
          <p:spPr>
            <a:xfrm>
              <a:off x="4071934" y="3857628"/>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Assess at the door. Do not enter until satisfied. Make sure you know who else may be in the property</a:t>
              </a:r>
            </a:p>
          </p:txBody>
        </p:sp>
        <p:sp>
          <p:nvSpPr>
            <p:cNvPr id="25" name="Rounded Rectangle 24"/>
            <p:cNvSpPr/>
            <p:nvPr/>
          </p:nvSpPr>
          <p:spPr>
            <a:xfrm>
              <a:off x="5286380" y="3857628"/>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Until satisfied, keep exits available and do not sit down</a:t>
              </a:r>
            </a:p>
          </p:txBody>
        </p:sp>
        <p:sp>
          <p:nvSpPr>
            <p:cNvPr id="26" name="Rounded Rectangle 25"/>
            <p:cNvSpPr/>
            <p:nvPr/>
          </p:nvSpPr>
          <p:spPr>
            <a:xfrm>
              <a:off x="6500826" y="3857628"/>
              <a:ext cx="1000132" cy="1857388"/>
            </a:xfrm>
            <a:prstGeom prst="round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100" dirty="0">
                  <a:solidFill>
                    <a:schemeClr val="bg1"/>
                  </a:solidFill>
                </a:rPr>
                <a:t>Have a reason to leave prepared if you feel uneasy (e.g. “I just need to get my diary from the car”)</a:t>
              </a:r>
            </a:p>
          </p:txBody>
        </p:sp>
        <p:cxnSp>
          <p:nvCxnSpPr>
            <p:cNvPr id="32" name="Straight Arrow Connector 31"/>
            <p:cNvCxnSpPr>
              <a:stCxn id="7" idx="3"/>
            </p:cNvCxnSpPr>
            <p:nvPr/>
          </p:nvCxnSpPr>
          <p:spPr>
            <a:xfrm>
              <a:off x="2643188" y="2571750"/>
              <a:ext cx="214312" cy="1588"/>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857625" y="2571750"/>
              <a:ext cx="214313" cy="1588"/>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p:cNvCxnSpPr>
            <p:nvPr/>
          </p:nvCxnSpPr>
          <p:spPr>
            <a:xfrm>
              <a:off x="5072063" y="2571750"/>
              <a:ext cx="214312" cy="1588"/>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1" idx="1"/>
            </p:cNvCxnSpPr>
            <p:nvPr/>
          </p:nvCxnSpPr>
          <p:spPr>
            <a:xfrm>
              <a:off x="6286500" y="2571750"/>
              <a:ext cx="214313" cy="1588"/>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hape 39"/>
            <p:cNvCxnSpPr/>
            <p:nvPr/>
          </p:nvCxnSpPr>
          <p:spPr>
            <a:xfrm rot="10800000" flipV="1">
              <a:off x="2214563" y="3643313"/>
              <a:ext cx="4786312" cy="214312"/>
            </a:xfrm>
            <a:prstGeom prst="bentConnector2">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2"/>
            </p:cNvCxnSpPr>
            <p:nvPr/>
          </p:nvCxnSpPr>
          <p:spPr>
            <a:xfrm rot="5400000">
              <a:off x="6929437" y="3571876"/>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3" idx="1"/>
            </p:cNvCxnSpPr>
            <p:nvPr/>
          </p:nvCxnSpPr>
          <p:spPr>
            <a:xfrm>
              <a:off x="2643188" y="4786313"/>
              <a:ext cx="214312" cy="1587"/>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3" idx="3"/>
            </p:cNvCxnSpPr>
            <p:nvPr/>
          </p:nvCxnSpPr>
          <p:spPr>
            <a:xfrm>
              <a:off x="3857625" y="4786313"/>
              <a:ext cx="214313" cy="1587"/>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3"/>
            </p:cNvCxnSpPr>
            <p:nvPr/>
          </p:nvCxnSpPr>
          <p:spPr>
            <a:xfrm>
              <a:off x="5072063" y="4786313"/>
              <a:ext cx="214312" cy="1587"/>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5" idx="3"/>
            </p:cNvCxnSpPr>
            <p:nvPr/>
          </p:nvCxnSpPr>
          <p:spPr>
            <a:xfrm>
              <a:off x="6286500" y="4786313"/>
              <a:ext cx="214313" cy="1587"/>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714348" y="571480"/>
            <a:ext cx="7929618" cy="584775"/>
          </a:xfrm>
          <a:prstGeom prst="rect">
            <a:avLst/>
          </a:prstGeom>
          <a:noFill/>
        </p:spPr>
        <p:txBody>
          <a:bodyPr>
            <a:spAutoFit/>
          </a:bodyPr>
          <a:lstStyle/>
          <a:p>
            <a:pPr algn="ctr" fontAlgn="auto">
              <a:spcBef>
                <a:spcPts val="0"/>
              </a:spcBef>
              <a:spcAft>
                <a:spcPts val="0"/>
              </a:spcAft>
              <a:defRPr/>
            </a:pPr>
            <a:r>
              <a:rPr lang="en-GB" sz="3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LONE-WORKING PROCEDURES</a:t>
            </a:r>
          </a:p>
        </p:txBody>
      </p:sp>
      <p:sp>
        <p:nvSpPr>
          <p:cNvPr id="28" name="Footer Placeholder 27"/>
          <p:cNvSpPr>
            <a:spLocks noGrp="1"/>
          </p:cNvSpPr>
          <p:nvPr>
            <p:ph type="ftr" sz="quarter" idx="11"/>
          </p:nvPr>
        </p:nvSpPr>
        <p:spPr>
          <a:xfrm>
            <a:off x="1547664" y="6356350"/>
            <a:ext cx="6624736" cy="365125"/>
          </a:xfrm>
        </p:spPr>
        <p:txBody>
          <a:bodyPr/>
          <a:lstStyle/>
          <a:p>
            <a:pPr>
              <a:defRPr/>
            </a:pPr>
            <a:r>
              <a:rPr lang="en-GB"/>
              <a:t>Dr Iain Bourne, IMPACT Training &amp; Consultation Ltd www.dangerousbehaviour.com,  impact@dangerousbehaviour.com</a:t>
            </a:r>
            <a:endParaRPr lang="en-GB" dirty="0"/>
          </a:p>
        </p:txBody>
      </p:sp>
      <p:sp>
        <p:nvSpPr>
          <p:cNvPr id="4" name="Slide Number Placeholder 3"/>
          <p:cNvSpPr>
            <a:spLocks noGrp="1"/>
          </p:cNvSpPr>
          <p:nvPr>
            <p:ph type="sldNum" sz="quarter" idx="12"/>
          </p:nvPr>
        </p:nvSpPr>
        <p:spPr/>
        <p:txBody>
          <a:bodyPr/>
          <a:lstStyle/>
          <a:p>
            <a:pPr>
              <a:defRPr/>
            </a:pPr>
            <a:fld id="{992FA446-20EC-40CC-B7C7-D6180ABE19FC}" type="slidenum">
              <a:rPr lang="en-GB" smtClean="0"/>
              <a:pPr>
                <a:defRPr/>
              </a:pPr>
              <a:t>14</a:t>
            </a:fld>
            <a:endParaRPr lang="en-GB" dirty="0"/>
          </a:p>
        </p:txBody>
      </p:sp>
      <p:pic>
        <p:nvPicPr>
          <p:cNvPr id="27" name="Picture 26">
            <a:extLst>
              <a:ext uri="{FF2B5EF4-FFF2-40B4-BE49-F238E27FC236}">
                <a16:creationId xmlns:a16="http://schemas.microsoft.com/office/drawing/2014/main" id="{B640A338-F300-47A3-906D-7240D2BB4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396" y="1484784"/>
            <a:ext cx="827739" cy="1761278"/>
          </a:xfrm>
          <a:prstGeom prst="rect">
            <a:avLst/>
          </a:prstGeom>
        </p:spPr>
      </p:pic>
    </p:spTree>
    <p:extLst>
      <p:ext uri="{BB962C8B-B14F-4D97-AF65-F5344CB8AC3E}">
        <p14:creationId xmlns:p14="http://schemas.microsoft.com/office/powerpoint/2010/main" val="243543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357166"/>
            <a:ext cx="7929618" cy="584775"/>
          </a:xfrm>
          <a:prstGeom prst="rect">
            <a:avLst/>
          </a:prstGeom>
          <a:noFill/>
        </p:spPr>
        <p:txBody>
          <a:bodyPr>
            <a:spAutoFit/>
          </a:bodyPr>
          <a:lstStyle/>
          <a:p>
            <a:pPr algn="ctr" fontAlgn="auto">
              <a:spcBef>
                <a:spcPts val="0"/>
              </a:spcBef>
              <a:spcAft>
                <a:spcPts val="0"/>
              </a:spcAft>
              <a:defRPr/>
            </a:pPr>
            <a:r>
              <a:rPr lang="en-GB" sz="3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LONE-WORKING QUICK CHECKLIST</a:t>
            </a:r>
          </a:p>
        </p:txBody>
      </p:sp>
      <p:sp>
        <p:nvSpPr>
          <p:cNvPr id="5" name="Footer Placeholder 4"/>
          <p:cNvSpPr>
            <a:spLocks noGrp="1"/>
          </p:cNvSpPr>
          <p:nvPr>
            <p:ph type="ftr" sz="quarter" idx="11"/>
          </p:nvPr>
        </p:nvSpPr>
        <p:spPr>
          <a:xfrm>
            <a:off x="755576" y="6356350"/>
            <a:ext cx="7632848" cy="365125"/>
          </a:xfrm>
        </p:spPr>
        <p:txBody>
          <a:bodyPr/>
          <a:lstStyle/>
          <a:p>
            <a:pPr>
              <a:defRPr/>
            </a:pPr>
            <a:r>
              <a:rPr lang="en-GB"/>
              <a:t>Dr Iain Bourne, IMPACT Training &amp; Consultation Ltd www.dangerousbehaviour.com,  impact@dangerousbehaviour.com</a:t>
            </a:r>
            <a:endParaRPr lang="en-GB" dirty="0"/>
          </a:p>
        </p:txBody>
      </p:sp>
      <p:sp>
        <p:nvSpPr>
          <p:cNvPr id="6" name="Slide Number Placeholder 5"/>
          <p:cNvSpPr>
            <a:spLocks noGrp="1"/>
          </p:cNvSpPr>
          <p:nvPr>
            <p:ph type="sldNum" sz="quarter" idx="12"/>
          </p:nvPr>
        </p:nvSpPr>
        <p:spPr/>
        <p:txBody>
          <a:bodyPr/>
          <a:lstStyle/>
          <a:p>
            <a:pPr>
              <a:defRPr/>
            </a:pPr>
            <a:fld id="{992FA446-20EC-40CC-B7C7-D6180ABE19FC}" type="slidenum">
              <a:rPr lang="en-GB" smtClean="0"/>
              <a:pPr>
                <a:defRPr/>
              </a:pPr>
              <a:t>15</a:t>
            </a:fld>
            <a:endParaRPr lang="en-GB" dirty="0"/>
          </a:p>
        </p:txBody>
      </p:sp>
      <p:graphicFrame>
        <p:nvGraphicFramePr>
          <p:cNvPr id="4" name="Table 3">
            <a:extLst>
              <a:ext uri="{FF2B5EF4-FFF2-40B4-BE49-F238E27FC236}">
                <a16:creationId xmlns:a16="http://schemas.microsoft.com/office/drawing/2014/main" id="{A627B252-FE9D-42E5-B390-C94B84491FE5}"/>
              </a:ext>
            </a:extLst>
          </p:cNvPr>
          <p:cNvGraphicFramePr>
            <a:graphicFrameLocks noGrp="1"/>
          </p:cNvGraphicFramePr>
          <p:nvPr/>
        </p:nvGraphicFramePr>
        <p:xfrm>
          <a:off x="539552" y="1052736"/>
          <a:ext cx="8104415" cy="5073426"/>
        </p:xfrm>
        <a:graphic>
          <a:graphicData uri="http://schemas.openxmlformats.org/drawingml/2006/table">
            <a:tbl>
              <a:tblPr>
                <a:tableStyleId>{5940675A-B579-460E-94D1-54222C63F5DA}</a:tableStyleId>
              </a:tblPr>
              <a:tblGrid>
                <a:gridCol w="2220531">
                  <a:extLst>
                    <a:ext uri="{9D8B030D-6E8A-4147-A177-3AD203B41FA5}">
                      <a16:colId xmlns:a16="http://schemas.microsoft.com/office/drawing/2014/main" val="2932897336"/>
                    </a:ext>
                  </a:extLst>
                </a:gridCol>
                <a:gridCol w="620597">
                  <a:extLst>
                    <a:ext uri="{9D8B030D-6E8A-4147-A177-3AD203B41FA5}">
                      <a16:colId xmlns:a16="http://schemas.microsoft.com/office/drawing/2014/main" val="261945463"/>
                    </a:ext>
                  </a:extLst>
                </a:gridCol>
                <a:gridCol w="2070619">
                  <a:extLst>
                    <a:ext uri="{9D8B030D-6E8A-4147-A177-3AD203B41FA5}">
                      <a16:colId xmlns:a16="http://schemas.microsoft.com/office/drawing/2014/main" val="1234605336"/>
                    </a:ext>
                  </a:extLst>
                </a:gridCol>
                <a:gridCol w="521746">
                  <a:extLst>
                    <a:ext uri="{9D8B030D-6E8A-4147-A177-3AD203B41FA5}">
                      <a16:colId xmlns:a16="http://schemas.microsoft.com/office/drawing/2014/main" val="2173525715"/>
                    </a:ext>
                  </a:extLst>
                </a:gridCol>
                <a:gridCol w="2076511">
                  <a:extLst>
                    <a:ext uri="{9D8B030D-6E8A-4147-A177-3AD203B41FA5}">
                      <a16:colId xmlns:a16="http://schemas.microsoft.com/office/drawing/2014/main" val="2737484892"/>
                    </a:ext>
                  </a:extLst>
                </a:gridCol>
                <a:gridCol w="594411">
                  <a:extLst>
                    <a:ext uri="{9D8B030D-6E8A-4147-A177-3AD203B41FA5}">
                      <a16:colId xmlns:a16="http://schemas.microsoft.com/office/drawing/2014/main" val="1252873987"/>
                    </a:ext>
                  </a:extLst>
                </a:gridCol>
              </a:tblGrid>
              <a:tr h="845571">
                <a:tc>
                  <a:txBody>
                    <a:bodyPr/>
                    <a:lstStyle/>
                    <a:p>
                      <a:pPr algn="ctr">
                        <a:lnSpc>
                          <a:spcPct val="107000"/>
                        </a:lnSpc>
                        <a:spcAft>
                          <a:spcPts val="800"/>
                        </a:spcAft>
                      </a:pPr>
                      <a:r>
                        <a:rPr lang="en-GB" sz="1600" b="1" u="sng" dirty="0">
                          <a:effectLst/>
                        </a:rPr>
                        <a:t>PURPOSE OF VISIT</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600" b="1" u="sng" dirty="0">
                          <a:effectLst/>
                        </a:rPr>
                        <a:t> </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600" b="1" u="sng" dirty="0">
                          <a:effectLst/>
                        </a:rPr>
                        <a:t>PERSON BEING VISITED</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600" b="1" u="sng" dirty="0">
                          <a:effectLst/>
                        </a:rPr>
                        <a:t> </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600" b="1" u="sng" dirty="0">
                          <a:effectLst/>
                        </a:rPr>
                        <a:t>CIRCUMSTANCES</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extLst>
                  <a:ext uri="{0D108BD9-81ED-4DB2-BD59-A6C34878D82A}">
                    <a16:rowId xmlns:a16="http://schemas.microsoft.com/office/drawing/2014/main" val="873469927"/>
                  </a:ext>
                </a:extLst>
              </a:tr>
              <a:tr h="845571">
                <a:tc>
                  <a:txBody>
                    <a:bodyPr/>
                    <a:lstStyle/>
                    <a:p>
                      <a:pPr algn="ctr">
                        <a:lnSpc>
                          <a:spcPct val="107000"/>
                        </a:lnSpc>
                        <a:spcAft>
                          <a:spcPts val="800"/>
                        </a:spcAft>
                      </a:pPr>
                      <a:r>
                        <a:rPr lang="en-GB" sz="1000">
                          <a:effectLst/>
                        </a:rPr>
                        <a:t>Have you discussed this visit with your manager?</a:t>
                      </a:r>
                    </a:p>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dirty="0">
                          <a:effectLst/>
                        </a:rPr>
                        <a:t>Yes (0)</a:t>
                      </a:r>
                    </a:p>
                    <a:p>
                      <a:pPr algn="ctr">
                        <a:lnSpc>
                          <a:spcPct val="107000"/>
                        </a:lnSpc>
                        <a:spcAft>
                          <a:spcPts val="800"/>
                        </a:spcAft>
                      </a:pPr>
                      <a:r>
                        <a:rPr lang="en-GB" sz="1000" dirty="0">
                          <a:effectLst/>
                        </a:rPr>
                        <a:t>No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Have you met the client in their home before?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(0)</a:t>
                      </a:r>
                    </a:p>
                    <a:p>
                      <a:pPr algn="ctr">
                        <a:lnSpc>
                          <a:spcPct val="107000"/>
                        </a:lnSpc>
                        <a:spcAft>
                          <a:spcPts val="800"/>
                        </a:spcAft>
                      </a:pPr>
                      <a:r>
                        <a:rPr lang="en-GB" sz="1000">
                          <a:effectLst/>
                        </a:rPr>
                        <a:t>No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Is the locality safe for you to be alone?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(0)</a:t>
                      </a:r>
                    </a:p>
                    <a:p>
                      <a:pPr algn="ctr">
                        <a:lnSpc>
                          <a:spcPct val="107000"/>
                        </a:lnSpc>
                        <a:spcAft>
                          <a:spcPts val="800"/>
                        </a:spcAft>
                      </a:pPr>
                      <a:r>
                        <a:rPr lang="en-GB" sz="1000">
                          <a:effectLst/>
                        </a:rPr>
                        <a:t>No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extLst>
                  <a:ext uri="{0D108BD9-81ED-4DB2-BD59-A6C34878D82A}">
                    <a16:rowId xmlns:a16="http://schemas.microsoft.com/office/drawing/2014/main" val="1526999752"/>
                  </a:ext>
                </a:extLst>
              </a:tr>
              <a:tr h="845571">
                <a:tc>
                  <a:txBody>
                    <a:bodyPr/>
                    <a:lstStyle/>
                    <a:p>
                      <a:pPr algn="ctr">
                        <a:lnSpc>
                          <a:spcPct val="107000"/>
                        </a:lnSpc>
                        <a:spcAft>
                          <a:spcPts val="800"/>
                        </a:spcAft>
                      </a:pPr>
                      <a:r>
                        <a:rPr lang="en-GB" sz="1000">
                          <a:effectLst/>
                        </a:rPr>
                        <a:t>Is the visit expected to be difficult?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Do they welcome your involvement?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(0)</a:t>
                      </a:r>
                    </a:p>
                    <a:p>
                      <a:pPr algn="ctr">
                        <a:lnSpc>
                          <a:spcPct val="107000"/>
                        </a:lnSpc>
                        <a:spcAft>
                          <a:spcPts val="800"/>
                        </a:spcAft>
                      </a:pPr>
                      <a:r>
                        <a:rPr lang="en-GB" sz="1000">
                          <a:effectLst/>
                        </a:rPr>
                        <a:t>No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Are there likely to be other people present who could pose a threat?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extLst>
                  <a:ext uri="{0D108BD9-81ED-4DB2-BD59-A6C34878D82A}">
                    <a16:rowId xmlns:a16="http://schemas.microsoft.com/office/drawing/2014/main" val="1532141192"/>
                  </a:ext>
                </a:extLst>
              </a:tr>
              <a:tr h="845571">
                <a:tc>
                  <a:txBody>
                    <a:bodyPr/>
                    <a:lstStyle/>
                    <a:p>
                      <a:pPr algn="ctr">
                        <a:lnSpc>
                          <a:spcPct val="107000"/>
                        </a:lnSpc>
                        <a:spcAft>
                          <a:spcPts val="800"/>
                        </a:spcAft>
                      </a:pPr>
                      <a:r>
                        <a:rPr lang="en-GB" sz="1000">
                          <a:effectLst/>
                        </a:rPr>
                        <a:t>Is the client expecting you?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(0)</a:t>
                      </a:r>
                    </a:p>
                    <a:p>
                      <a:pPr algn="ctr">
                        <a:lnSpc>
                          <a:spcPct val="107000"/>
                        </a:lnSpc>
                        <a:spcAft>
                          <a:spcPts val="800"/>
                        </a:spcAft>
                      </a:pPr>
                      <a:r>
                        <a:rPr lang="en-GB" sz="1000">
                          <a:effectLst/>
                        </a:rPr>
                        <a:t>No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Do they misuse drugs/alcohol?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Is the route from your car to the visit is short, safe, and well lit?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(0)</a:t>
                      </a:r>
                    </a:p>
                    <a:p>
                      <a:pPr algn="ctr">
                        <a:lnSpc>
                          <a:spcPct val="107000"/>
                        </a:lnSpc>
                        <a:spcAft>
                          <a:spcPts val="800"/>
                        </a:spcAft>
                      </a:pPr>
                      <a:r>
                        <a:rPr lang="en-GB" sz="1000">
                          <a:effectLst/>
                        </a:rPr>
                        <a:t>No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extLst>
                  <a:ext uri="{0D108BD9-81ED-4DB2-BD59-A6C34878D82A}">
                    <a16:rowId xmlns:a16="http://schemas.microsoft.com/office/drawing/2014/main" val="1372367415"/>
                  </a:ext>
                </a:extLst>
              </a:tr>
              <a:tr h="845571">
                <a:tc>
                  <a:txBody>
                    <a:bodyPr/>
                    <a:lstStyle/>
                    <a:p>
                      <a:pPr algn="ctr">
                        <a:lnSpc>
                          <a:spcPct val="107000"/>
                        </a:lnSpc>
                        <a:spcAft>
                          <a:spcPts val="800"/>
                        </a:spcAft>
                      </a:pPr>
                      <a:r>
                        <a:rPr lang="en-GB" sz="1000">
                          <a:effectLst/>
                        </a:rPr>
                        <a:t>Do they know why you are visiting?</a:t>
                      </a:r>
                    </a:p>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(0)</a:t>
                      </a:r>
                    </a:p>
                    <a:p>
                      <a:pPr algn="ctr">
                        <a:lnSpc>
                          <a:spcPct val="107000"/>
                        </a:lnSpc>
                        <a:spcAft>
                          <a:spcPts val="800"/>
                        </a:spcAft>
                      </a:pPr>
                      <a:r>
                        <a:rPr lang="en-GB" sz="1000">
                          <a:effectLst/>
                        </a:rPr>
                        <a:t>No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Do they have a history of violence or abusive behaviour?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Will colleagues know of your whereabouts?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extLst>
                  <a:ext uri="{0D108BD9-81ED-4DB2-BD59-A6C34878D82A}">
                    <a16:rowId xmlns:a16="http://schemas.microsoft.com/office/drawing/2014/main" val="2821018450"/>
                  </a:ext>
                </a:extLst>
              </a:tr>
              <a:tr h="845571">
                <a:tc>
                  <a:txBody>
                    <a:bodyPr/>
                    <a:lstStyle/>
                    <a:p>
                      <a:pPr algn="ctr">
                        <a:lnSpc>
                          <a:spcPct val="107000"/>
                        </a:lnSpc>
                        <a:spcAft>
                          <a:spcPts val="800"/>
                        </a:spcAft>
                      </a:pPr>
                      <a:r>
                        <a:rPr lang="en-GB" sz="1000">
                          <a:effectLst/>
                        </a:rPr>
                        <a:t>Has anything changed since arranging the visit?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dirty="0">
                          <a:effectLst/>
                        </a:rPr>
                        <a:t>Have they made threats to you or other staff?</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Yes (1)</a:t>
                      </a:r>
                    </a:p>
                    <a:p>
                      <a:pPr algn="ctr">
                        <a:lnSpc>
                          <a:spcPct val="107000"/>
                        </a:lnSpc>
                        <a:spcAft>
                          <a:spcPts val="800"/>
                        </a:spcAft>
                      </a:pPr>
                      <a:r>
                        <a:rPr lang="en-GB" sz="1000">
                          <a:effectLst/>
                        </a:rPr>
                        <a:t>No (0)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a:effectLst/>
                        </a:rPr>
                        <a:t>Will you be able to access assistance quickly?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tc>
                  <a:txBody>
                    <a:bodyPr/>
                    <a:lstStyle/>
                    <a:p>
                      <a:pPr algn="ctr">
                        <a:lnSpc>
                          <a:spcPct val="107000"/>
                        </a:lnSpc>
                        <a:spcAft>
                          <a:spcPts val="800"/>
                        </a:spcAft>
                      </a:pPr>
                      <a:r>
                        <a:rPr lang="en-GB" sz="1000" dirty="0">
                          <a:effectLst/>
                        </a:rPr>
                        <a:t>Yes (0)</a:t>
                      </a:r>
                    </a:p>
                    <a:p>
                      <a:pPr algn="ctr">
                        <a:lnSpc>
                          <a:spcPct val="107000"/>
                        </a:lnSpc>
                        <a:spcAft>
                          <a:spcPts val="800"/>
                        </a:spcAft>
                      </a:pPr>
                      <a:r>
                        <a:rPr lang="en-GB" sz="1000" dirty="0">
                          <a:effectLst/>
                        </a:rPr>
                        <a:t>No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006" marR="56006" marT="8751" marB="0"/>
                </a:tc>
                <a:extLst>
                  <a:ext uri="{0D108BD9-81ED-4DB2-BD59-A6C34878D82A}">
                    <a16:rowId xmlns:a16="http://schemas.microsoft.com/office/drawing/2014/main" val="190750642"/>
                  </a:ext>
                </a:extLst>
              </a:tr>
            </a:tbl>
          </a:graphicData>
        </a:graphic>
      </p:graphicFrame>
    </p:spTree>
    <p:extLst>
      <p:ext uri="{BB962C8B-B14F-4D97-AF65-F5344CB8AC3E}">
        <p14:creationId xmlns:p14="http://schemas.microsoft.com/office/powerpoint/2010/main" val="247285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5C2999-C822-5943-96CD-FDE33F3B6B69}"/>
              </a:ext>
            </a:extLst>
          </p:cNvPr>
          <p:cNvSpPr>
            <a:spLocks noGrp="1"/>
          </p:cNvSpPr>
          <p:nvPr>
            <p:ph type="ftr" sz="quarter" idx="11"/>
          </p:nvPr>
        </p:nvSpPr>
        <p:spPr>
          <a:xfrm>
            <a:off x="2081049" y="6356350"/>
            <a:ext cx="5087006" cy="365125"/>
          </a:xfrm>
        </p:spPr>
        <p:txBody>
          <a:bodyPr/>
          <a:lstStyle/>
          <a:p>
            <a:pPr>
              <a:defRPr/>
            </a:pPr>
            <a:r>
              <a:rPr lang="en-GB" dirty="0"/>
              <a:t>Dr Iain </a:t>
            </a:r>
            <a:r>
              <a:rPr lang="en-GB" dirty="0" err="1"/>
              <a:t>Bourne</a:t>
            </a:r>
            <a:r>
              <a:rPr lang="en-GB" dirty="0"/>
              <a:t>, IMPACT Training &amp; Consultation Ltd </a:t>
            </a:r>
            <a:r>
              <a:rPr lang="en-GB" dirty="0" err="1"/>
              <a:t>www.dangerousbehaviour.com</a:t>
            </a:r>
            <a:r>
              <a:rPr lang="en-GB" dirty="0"/>
              <a:t>,  </a:t>
            </a:r>
            <a:r>
              <a:rPr lang="en-GB" dirty="0" err="1"/>
              <a:t>impact@dangerousbehaviour.com</a:t>
            </a:r>
            <a:endParaRPr lang="en-GB" dirty="0"/>
          </a:p>
        </p:txBody>
      </p:sp>
      <p:sp>
        <p:nvSpPr>
          <p:cNvPr id="3" name="Slide Number Placeholder 2">
            <a:extLst>
              <a:ext uri="{FF2B5EF4-FFF2-40B4-BE49-F238E27FC236}">
                <a16:creationId xmlns:a16="http://schemas.microsoft.com/office/drawing/2014/main" id="{08441E1B-3A80-7745-B5D2-57B8CD2A4534}"/>
              </a:ext>
            </a:extLst>
          </p:cNvPr>
          <p:cNvSpPr>
            <a:spLocks noGrp="1"/>
          </p:cNvSpPr>
          <p:nvPr>
            <p:ph type="sldNum" sz="quarter" idx="12"/>
          </p:nvPr>
        </p:nvSpPr>
        <p:spPr/>
        <p:txBody>
          <a:bodyPr/>
          <a:lstStyle/>
          <a:p>
            <a:pPr>
              <a:defRPr/>
            </a:pPr>
            <a:fld id="{992FA446-20EC-40CC-B7C7-D6180ABE19FC}" type="slidenum">
              <a:rPr lang="en-GB" smtClean="0"/>
              <a:pPr>
                <a:defRPr/>
              </a:pPr>
              <a:t>16</a:t>
            </a:fld>
            <a:endParaRPr lang="en-GB"/>
          </a:p>
        </p:txBody>
      </p:sp>
      <p:graphicFrame>
        <p:nvGraphicFramePr>
          <p:cNvPr id="5" name="Diagram 4">
            <a:extLst>
              <a:ext uri="{FF2B5EF4-FFF2-40B4-BE49-F238E27FC236}">
                <a16:creationId xmlns:a16="http://schemas.microsoft.com/office/drawing/2014/main" id="{49455BBD-D392-C247-87FD-D2D78B19940E}"/>
              </a:ext>
            </a:extLst>
          </p:cNvPr>
          <p:cNvGraphicFramePr/>
          <p:nvPr/>
        </p:nvGraphicFramePr>
        <p:xfrm>
          <a:off x="956442" y="1187669"/>
          <a:ext cx="7231116" cy="4981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F01D9CD-9006-5548-8F6F-CE09F0B749BA}"/>
              </a:ext>
            </a:extLst>
          </p:cNvPr>
          <p:cNvSpPr txBox="1"/>
          <p:nvPr/>
        </p:nvSpPr>
        <p:spPr>
          <a:xfrm>
            <a:off x="714348" y="571480"/>
            <a:ext cx="7929618" cy="584775"/>
          </a:xfrm>
          <a:prstGeom prst="rect">
            <a:avLst/>
          </a:prstGeom>
          <a:noFill/>
        </p:spPr>
        <p:txBody>
          <a:bodyPr>
            <a:spAutoFit/>
          </a:bodyPr>
          <a:lstStyle/>
          <a:p>
            <a:pPr algn="ctr" fontAlgn="auto">
              <a:spcBef>
                <a:spcPts val="0"/>
              </a:spcBef>
              <a:spcAft>
                <a:spcPts val="0"/>
              </a:spcAft>
              <a:defRPr/>
            </a:pPr>
            <a:r>
              <a:rPr lang="en-GB" sz="3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SNAP RISK ASSESSMENT</a:t>
            </a:r>
          </a:p>
        </p:txBody>
      </p:sp>
    </p:spTree>
    <p:extLst>
      <p:ext uri="{BB962C8B-B14F-4D97-AF65-F5344CB8AC3E}">
        <p14:creationId xmlns:p14="http://schemas.microsoft.com/office/powerpoint/2010/main" val="118878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2"/>
          </p:nvPr>
        </p:nvSpPr>
        <p:spPr/>
        <p:txBody>
          <a:bodyPr/>
          <a:lstStyle/>
          <a:p>
            <a:pPr>
              <a:defRPr/>
            </a:pPr>
            <a:fld id="{992FA446-20EC-40CC-B7C7-D6180ABE19FC}" type="slidenum">
              <a:rPr lang="en-GB" smtClean="0"/>
              <a:pPr>
                <a:defRPr/>
              </a:pPr>
              <a:t>17</a:t>
            </a:fld>
            <a:endParaRPr lang="en-GB" dirty="0"/>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78" y="1181437"/>
            <a:ext cx="7693573" cy="4928049"/>
          </a:xfrm>
          <a:prstGeom prst="rect">
            <a:avLst/>
          </a:prstGeom>
        </p:spPr>
      </p:pic>
      <p:sp>
        <p:nvSpPr>
          <p:cNvPr id="96" name="TextBox 95">
            <a:extLst>
              <a:ext uri="{FF2B5EF4-FFF2-40B4-BE49-F238E27FC236}">
                <a16:creationId xmlns:a16="http://schemas.microsoft.com/office/drawing/2014/main" id="{99155D63-0397-A867-8960-8E7215E0D1CA}"/>
              </a:ext>
            </a:extLst>
          </p:cNvPr>
          <p:cNvSpPr txBox="1"/>
          <p:nvPr/>
        </p:nvSpPr>
        <p:spPr>
          <a:xfrm>
            <a:off x="1643042" y="500042"/>
            <a:ext cx="6000792" cy="584775"/>
          </a:xfrm>
          <a:prstGeom prst="rect">
            <a:avLst/>
          </a:prstGeom>
          <a:noFill/>
        </p:spPr>
        <p:txBody>
          <a:bodyPr>
            <a:spAutoFit/>
          </a:bodyPr>
          <a:lstStyle/>
          <a:p>
            <a:pPr algn="ctr" fontAlgn="auto">
              <a:spcBef>
                <a:spcPts val="0"/>
              </a:spcBef>
              <a:spcAft>
                <a:spcPts val="0"/>
              </a:spcAft>
              <a:defRPr/>
            </a:pPr>
            <a:r>
              <a:rPr lang="en-GB" sz="3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BRAIN &amp; </a:t>
            </a:r>
            <a:r>
              <a:rPr lang="en-GB" sz="32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BODY 1</a:t>
            </a:r>
            <a:endParaRPr lang="en-GB" sz="3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endParaRPr>
          </a:p>
        </p:txBody>
      </p:sp>
    </p:spTree>
    <p:extLst>
      <p:ext uri="{BB962C8B-B14F-4D97-AF65-F5344CB8AC3E}">
        <p14:creationId xmlns:p14="http://schemas.microsoft.com/office/powerpoint/2010/main" val="355488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5536" y="6356350"/>
            <a:ext cx="7776864" cy="365125"/>
          </a:xfrm>
        </p:spPr>
        <p:txBody>
          <a:bodyPr/>
          <a:lstStyle/>
          <a:p>
            <a:pPr>
              <a:defRPr/>
            </a:pPr>
            <a:r>
              <a:rPr lang="en-GB"/>
              <a:t>Dr Iain Bourne, IMPACT Training &amp; Consultation Ltd www.dangerousbehaviour.com,  impact@dangerousbehaviour.com</a:t>
            </a:r>
            <a:endParaRPr lang="en-GB" dirty="0"/>
          </a:p>
        </p:txBody>
      </p:sp>
      <p:sp>
        <p:nvSpPr>
          <p:cNvPr id="5" name="Rectangle 4"/>
          <p:cNvSpPr/>
          <p:nvPr/>
        </p:nvSpPr>
        <p:spPr>
          <a:xfrm>
            <a:off x="1331640" y="1124744"/>
            <a:ext cx="7488832" cy="5047536"/>
          </a:xfrm>
          <a:prstGeom prst="rect">
            <a:avLst/>
          </a:prstGeom>
        </p:spPr>
        <p:txBody>
          <a:bodyPr wrap="square">
            <a:spAutoFit/>
          </a:bodyPr>
          <a:lstStyle/>
          <a:p>
            <a:r>
              <a:rPr lang="en-GB" sz="1400" dirty="0"/>
              <a:t>The THALAMUS is responsible for selective attention, and reviews all incoming signals, filtering out “junk mail” and sending important mail to the FRONTAL CORTEX for cognitive processing. If the FRONTAL CORTEX identifies that the incoming information has an emotional component (any signal that requires a bodily response) this is then sent to the AMYGDALA which identifies that bodily response and then informs the HYPOTHALAMUS. In the case of perceived threat, the HYPOTHALAMUS would send hormonal signals to the adrenal glands activating the SYMPATHETIC NERVOUS SYSTEM creating changes in muscular contractions, heightened blood pressure, increased heart rate, narrowing of the visual field and drying of the mouth. These somatic changes are picked up by the SOMATOSENSORY CORTEX which in turn feeds this back to the FRONTAL CORTEX where this is recognised as an emotion:</a:t>
            </a:r>
          </a:p>
          <a:p>
            <a:endParaRPr lang="en-GB" sz="1400" dirty="0"/>
          </a:p>
          <a:p>
            <a:r>
              <a:rPr lang="en-GB" sz="1400" dirty="0"/>
              <a:t>(“Oh heck” + “look at the state on me” = “I’m Scared”).</a:t>
            </a:r>
          </a:p>
          <a:p>
            <a:r>
              <a:rPr lang="en-GB" sz="1400" dirty="0"/>
              <a:t> </a:t>
            </a:r>
          </a:p>
          <a:p>
            <a:r>
              <a:rPr lang="en-GB" sz="1400" dirty="0"/>
              <a:t>This is a normal but (relatively) long process, and not always fast enough for a crisis. Instead, if the THALAMUS identifies incoming stimuli as dangerous, that information is sent directly to the AMYGDALA, by-passing the FRONTAL CORTEX, and our body starts reacting before we can think what is happening. Often this is described as a “gut reaction.” These are DISSOCIATIVE experiences. During violent episodes, the volume of information that needs to be processed immediately is too much for the cortex to handle and DISSOCIATIVE PROCESSES take over. When this happens the HIPPOCAMPUS (not shown here) takes over and our bodies engage in consciously or unconsciously learned SURVIVAL SCHEMAS, or RAPID REACTION SKILLS (Bourne, 2013). </a:t>
            </a:r>
          </a:p>
        </p:txBody>
      </p:sp>
      <p:sp>
        <p:nvSpPr>
          <p:cNvPr id="6" name="TextBox 5"/>
          <p:cNvSpPr txBox="1"/>
          <p:nvPr/>
        </p:nvSpPr>
        <p:spPr>
          <a:xfrm>
            <a:off x="1643042" y="500042"/>
            <a:ext cx="6000792" cy="584775"/>
          </a:xfrm>
          <a:prstGeom prst="rect">
            <a:avLst/>
          </a:prstGeom>
          <a:noFill/>
        </p:spPr>
        <p:txBody>
          <a:bodyPr>
            <a:spAutoFit/>
          </a:bodyPr>
          <a:lstStyle/>
          <a:p>
            <a:pPr algn="ctr" fontAlgn="auto">
              <a:spcBef>
                <a:spcPts val="0"/>
              </a:spcBef>
              <a:spcAft>
                <a:spcPts val="0"/>
              </a:spcAft>
              <a:defRPr/>
            </a:pPr>
            <a:r>
              <a:rPr lang="en-GB" sz="32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BRAIN &amp; BODY 2</a:t>
            </a:r>
          </a:p>
        </p:txBody>
      </p:sp>
      <p:sp>
        <p:nvSpPr>
          <p:cNvPr id="4" name="Slide Number Placeholder 3"/>
          <p:cNvSpPr>
            <a:spLocks noGrp="1"/>
          </p:cNvSpPr>
          <p:nvPr>
            <p:ph type="sldNum" sz="quarter" idx="12"/>
          </p:nvPr>
        </p:nvSpPr>
        <p:spPr/>
        <p:txBody>
          <a:bodyPr/>
          <a:lstStyle/>
          <a:p>
            <a:pPr>
              <a:defRPr/>
            </a:pPr>
            <a:fld id="{992FA446-20EC-40CC-B7C7-D6180ABE19FC}" type="slidenum">
              <a:rPr lang="en-GB" smtClean="0"/>
              <a:pPr>
                <a:defRPr/>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a:spLocks noGrp="1"/>
          </p:cNvSpPr>
          <p:nvPr>
            <p:ph type="ftr" sz="quarter" idx="11"/>
          </p:nvPr>
        </p:nvSpPr>
        <p:spPr>
          <a:xfrm>
            <a:off x="827584" y="6356350"/>
            <a:ext cx="7416824" cy="365125"/>
          </a:xfrm>
        </p:spPr>
        <p:txBody>
          <a:bodyPr/>
          <a:lstStyle/>
          <a:p>
            <a:pPr>
              <a:defRPr/>
            </a:pPr>
            <a:r>
              <a:rPr lang="en-GB"/>
              <a:t>Dr Iain Bourne, IMPACT Training &amp; Consultation Ltd www.dangerousbehaviour.com,  impact@dangerousbehaviour.com</a:t>
            </a:r>
          </a:p>
        </p:txBody>
      </p:sp>
      <p:sp>
        <p:nvSpPr>
          <p:cNvPr id="4" name="Title 3"/>
          <p:cNvSpPr>
            <a:spLocks noGrp="1"/>
          </p:cNvSpPr>
          <p:nvPr>
            <p:ph type="title" idx="4294967295"/>
          </p:nvPr>
        </p:nvSpPr>
        <p:spPr>
          <a:xfrm>
            <a:off x="704758" y="188640"/>
            <a:ext cx="8153400" cy="990600"/>
          </a:xfrm>
          <a:solidFill>
            <a:srgbClr val="7C66DC"/>
          </a:solidFill>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n-GB">
                <a:solidFill>
                  <a:schemeClr val="bg1"/>
                </a:solidFill>
              </a:rPr>
              <a:t>Rapid Reaction Skills: 3 Steps</a:t>
            </a:r>
          </a:p>
        </p:txBody>
      </p:sp>
      <p:grpSp>
        <p:nvGrpSpPr>
          <p:cNvPr id="25603" name="Group 21"/>
          <p:cNvGrpSpPr>
            <a:grpSpLocks/>
          </p:cNvGrpSpPr>
          <p:nvPr/>
        </p:nvGrpSpPr>
        <p:grpSpPr bwMode="auto">
          <a:xfrm>
            <a:off x="1763688" y="1357313"/>
            <a:ext cx="6915175" cy="5035550"/>
            <a:chOff x="1214414" y="1428736"/>
            <a:chExt cx="5606507" cy="5036216"/>
          </a:xfrm>
        </p:grpSpPr>
        <p:sp>
          <p:nvSpPr>
            <p:cNvPr id="15" name="Freeform 14"/>
            <p:cNvSpPr/>
            <p:nvPr/>
          </p:nvSpPr>
          <p:spPr>
            <a:xfrm>
              <a:off x="3571868" y="2214554"/>
              <a:ext cx="2649945" cy="2649945"/>
            </a:xfrm>
            <a:custGeom>
              <a:avLst/>
              <a:gdLst>
                <a:gd name="connsiteX0" fmla="*/ 1880944 w 2649945"/>
                <a:gd name="connsiteY0" fmla="*/ 422504 h 2649945"/>
                <a:gd name="connsiteX1" fmla="*/ 2087068 w 2649945"/>
                <a:gd name="connsiteY1" fmla="*/ 249537 h 2649945"/>
                <a:gd name="connsiteX2" fmla="*/ 2251737 w 2649945"/>
                <a:gd name="connsiteY2" fmla="*/ 387711 h 2649945"/>
                <a:gd name="connsiteX3" fmla="*/ 2117190 w 2649945"/>
                <a:gd name="connsiteY3" fmla="*/ 620739 h 2649945"/>
                <a:gd name="connsiteX4" fmla="*/ 2330967 w 2649945"/>
                <a:gd name="connsiteY4" fmla="*/ 991014 h 2649945"/>
                <a:gd name="connsiteX5" fmla="*/ 2600048 w 2649945"/>
                <a:gd name="connsiteY5" fmla="*/ 991007 h 2649945"/>
                <a:gd name="connsiteX6" fmla="*/ 2637375 w 2649945"/>
                <a:gd name="connsiteY6" fmla="*/ 1202702 h 2649945"/>
                <a:gd name="connsiteX7" fmla="*/ 2384519 w 2649945"/>
                <a:gd name="connsiteY7" fmla="*/ 1294726 h 2649945"/>
                <a:gd name="connsiteX8" fmla="*/ 2310275 w 2649945"/>
                <a:gd name="connsiteY8" fmla="*/ 1715784 h 2649945"/>
                <a:gd name="connsiteX9" fmla="*/ 2516407 w 2649945"/>
                <a:gd name="connsiteY9" fmla="*/ 1888741 h 2649945"/>
                <a:gd name="connsiteX10" fmla="*/ 2408927 w 2649945"/>
                <a:gd name="connsiteY10" fmla="*/ 2074901 h 2649945"/>
                <a:gd name="connsiteX11" fmla="*/ 2156076 w 2649945"/>
                <a:gd name="connsiteY11" fmla="*/ 1982864 h 2649945"/>
                <a:gd name="connsiteX12" fmla="*/ 1828549 w 2649945"/>
                <a:gd name="connsiteY12" fmla="*/ 2257692 h 2649945"/>
                <a:gd name="connsiteX13" fmla="*/ 1875281 w 2649945"/>
                <a:gd name="connsiteY13" fmla="*/ 2522684 h 2649945"/>
                <a:gd name="connsiteX14" fmla="*/ 1673284 w 2649945"/>
                <a:gd name="connsiteY14" fmla="*/ 2596204 h 2649945"/>
                <a:gd name="connsiteX15" fmla="*/ 1538750 w 2649945"/>
                <a:gd name="connsiteY15" fmla="*/ 2363169 h 2649945"/>
                <a:gd name="connsiteX16" fmla="*/ 1111194 w 2649945"/>
                <a:gd name="connsiteY16" fmla="*/ 2363169 h 2649945"/>
                <a:gd name="connsiteX17" fmla="*/ 976661 w 2649945"/>
                <a:gd name="connsiteY17" fmla="*/ 2596204 h 2649945"/>
                <a:gd name="connsiteX18" fmla="*/ 774664 w 2649945"/>
                <a:gd name="connsiteY18" fmla="*/ 2522684 h 2649945"/>
                <a:gd name="connsiteX19" fmla="*/ 821397 w 2649945"/>
                <a:gd name="connsiteY19" fmla="*/ 2257691 h 2649945"/>
                <a:gd name="connsiteX20" fmla="*/ 493870 w 2649945"/>
                <a:gd name="connsiteY20" fmla="*/ 1982863 h 2649945"/>
                <a:gd name="connsiteX21" fmla="*/ 241018 w 2649945"/>
                <a:gd name="connsiteY21" fmla="*/ 2074901 h 2649945"/>
                <a:gd name="connsiteX22" fmla="*/ 133538 w 2649945"/>
                <a:gd name="connsiteY22" fmla="*/ 1888741 h 2649945"/>
                <a:gd name="connsiteX23" fmla="*/ 339671 w 2649945"/>
                <a:gd name="connsiteY23" fmla="*/ 1715784 h 2649945"/>
                <a:gd name="connsiteX24" fmla="*/ 265427 w 2649945"/>
                <a:gd name="connsiteY24" fmla="*/ 1294726 h 2649945"/>
                <a:gd name="connsiteX25" fmla="*/ 12570 w 2649945"/>
                <a:gd name="connsiteY25" fmla="*/ 1202702 h 2649945"/>
                <a:gd name="connsiteX26" fmla="*/ 49897 w 2649945"/>
                <a:gd name="connsiteY26" fmla="*/ 991007 h 2649945"/>
                <a:gd name="connsiteX27" fmla="*/ 318978 w 2649945"/>
                <a:gd name="connsiteY27" fmla="*/ 991014 h 2649945"/>
                <a:gd name="connsiteX28" fmla="*/ 532756 w 2649945"/>
                <a:gd name="connsiteY28" fmla="*/ 620740 h 2649945"/>
                <a:gd name="connsiteX29" fmla="*/ 398208 w 2649945"/>
                <a:gd name="connsiteY29" fmla="*/ 387711 h 2649945"/>
                <a:gd name="connsiteX30" fmla="*/ 562877 w 2649945"/>
                <a:gd name="connsiteY30" fmla="*/ 249537 h 2649945"/>
                <a:gd name="connsiteX31" fmla="*/ 769001 w 2649945"/>
                <a:gd name="connsiteY31" fmla="*/ 422504 h 2649945"/>
                <a:gd name="connsiteX32" fmla="*/ 1170772 w 2649945"/>
                <a:gd name="connsiteY32" fmla="*/ 276272 h 2649945"/>
                <a:gd name="connsiteX33" fmla="*/ 1217491 w 2649945"/>
                <a:gd name="connsiteY33" fmla="*/ 11276 h 2649945"/>
                <a:gd name="connsiteX34" fmla="*/ 1432454 w 2649945"/>
                <a:gd name="connsiteY34" fmla="*/ 11276 h 2649945"/>
                <a:gd name="connsiteX35" fmla="*/ 1479172 w 2649945"/>
                <a:gd name="connsiteY35" fmla="*/ 276271 h 2649945"/>
                <a:gd name="connsiteX36" fmla="*/ 1880943 w 2649945"/>
                <a:gd name="connsiteY36" fmla="*/ 422504 h 2649945"/>
                <a:gd name="connsiteX37" fmla="*/ 1880944 w 2649945"/>
                <a:gd name="connsiteY37" fmla="*/ 422504 h 264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49945" h="2649945">
                  <a:moveTo>
                    <a:pt x="1880944" y="422504"/>
                  </a:moveTo>
                  <a:lnTo>
                    <a:pt x="2087068" y="249537"/>
                  </a:lnTo>
                  <a:lnTo>
                    <a:pt x="2251737" y="387711"/>
                  </a:lnTo>
                  <a:lnTo>
                    <a:pt x="2117190" y="620739"/>
                  </a:lnTo>
                  <a:cubicBezTo>
                    <a:pt x="2212860" y="728362"/>
                    <a:pt x="2285599" y="854349"/>
                    <a:pt x="2330967" y="991014"/>
                  </a:cubicBezTo>
                  <a:lnTo>
                    <a:pt x="2600048" y="991007"/>
                  </a:lnTo>
                  <a:lnTo>
                    <a:pt x="2637375" y="1202702"/>
                  </a:lnTo>
                  <a:lnTo>
                    <a:pt x="2384519" y="1294726"/>
                  </a:lnTo>
                  <a:cubicBezTo>
                    <a:pt x="2388628" y="1438665"/>
                    <a:pt x="2363366" y="1581932"/>
                    <a:pt x="2310275" y="1715784"/>
                  </a:cubicBezTo>
                  <a:lnTo>
                    <a:pt x="2516407" y="1888741"/>
                  </a:lnTo>
                  <a:lnTo>
                    <a:pt x="2408927" y="2074901"/>
                  </a:lnTo>
                  <a:lnTo>
                    <a:pt x="2156076" y="1982864"/>
                  </a:lnTo>
                  <a:cubicBezTo>
                    <a:pt x="2066701" y="2095770"/>
                    <a:pt x="1955259" y="2189281"/>
                    <a:pt x="1828549" y="2257692"/>
                  </a:cubicBezTo>
                  <a:lnTo>
                    <a:pt x="1875281" y="2522684"/>
                  </a:lnTo>
                  <a:lnTo>
                    <a:pt x="1673284" y="2596204"/>
                  </a:lnTo>
                  <a:lnTo>
                    <a:pt x="1538750" y="2363169"/>
                  </a:lnTo>
                  <a:cubicBezTo>
                    <a:pt x="1397711" y="2392211"/>
                    <a:pt x="1252233" y="2392211"/>
                    <a:pt x="1111194" y="2363169"/>
                  </a:cubicBezTo>
                  <a:lnTo>
                    <a:pt x="976661" y="2596204"/>
                  </a:lnTo>
                  <a:lnTo>
                    <a:pt x="774664" y="2522684"/>
                  </a:lnTo>
                  <a:lnTo>
                    <a:pt x="821397" y="2257691"/>
                  </a:lnTo>
                  <a:cubicBezTo>
                    <a:pt x="694687" y="2189280"/>
                    <a:pt x="583244" y="2095768"/>
                    <a:pt x="493870" y="1982863"/>
                  </a:cubicBezTo>
                  <a:lnTo>
                    <a:pt x="241018" y="2074901"/>
                  </a:lnTo>
                  <a:lnTo>
                    <a:pt x="133538" y="1888741"/>
                  </a:lnTo>
                  <a:lnTo>
                    <a:pt x="339671" y="1715784"/>
                  </a:lnTo>
                  <a:cubicBezTo>
                    <a:pt x="286580" y="1581931"/>
                    <a:pt x="261318" y="1438664"/>
                    <a:pt x="265427" y="1294726"/>
                  </a:cubicBezTo>
                  <a:lnTo>
                    <a:pt x="12570" y="1202702"/>
                  </a:lnTo>
                  <a:lnTo>
                    <a:pt x="49897" y="991007"/>
                  </a:lnTo>
                  <a:lnTo>
                    <a:pt x="318978" y="991014"/>
                  </a:lnTo>
                  <a:cubicBezTo>
                    <a:pt x="364347" y="854350"/>
                    <a:pt x="437086" y="728362"/>
                    <a:pt x="532756" y="620740"/>
                  </a:cubicBezTo>
                  <a:lnTo>
                    <a:pt x="398208" y="387711"/>
                  </a:lnTo>
                  <a:lnTo>
                    <a:pt x="562877" y="249537"/>
                  </a:lnTo>
                  <a:lnTo>
                    <a:pt x="769001" y="422504"/>
                  </a:lnTo>
                  <a:cubicBezTo>
                    <a:pt x="891602" y="346976"/>
                    <a:pt x="1028306" y="297219"/>
                    <a:pt x="1170772" y="276272"/>
                  </a:cubicBezTo>
                  <a:lnTo>
                    <a:pt x="1217491" y="11276"/>
                  </a:lnTo>
                  <a:lnTo>
                    <a:pt x="1432454" y="11276"/>
                  </a:lnTo>
                  <a:lnTo>
                    <a:pt x="1479172" y="276271"/>
                  </a:lnTo>
                  <a:cubicBezTo>
                    <a:pt x="1621638" y="297219"/>
                    <a:pt x="1758343" y="346975"/>
                    <a:pt x="1880943" y="422504"/>
                  </a:cubicBezTo>
                  <a:lnTo>
                    <a:pt x="1880944" y="422504"/>
                  </a:lnTo>
                  <a:close/>
                </a:path>
              </a:pathLst>
            </a:custGeom>
            <a:solidFill>
              <a:srgbClr val="FFC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596255" tIns="684239" rIns="596255" bIns="730581" spcCol="1270" anchor="ctr"/>
            <a:lstStyle/>
            <a:p>
              <a:pPr algn="ctr" defTabSz="2222500">
                <a:lnSpc>
                  <a:spcPct val="90000"/>
                </a:lnSpc>
                <a:spcAft>
                  <a:spcPct val="35000"/>
                </a:spcAft>
                <a:defRPr/>
              </a:pPr>
              <a:r>
                <a:rPr lang="en-GB" sz="2400" b="1"/>
                <a:t>INTERVENE</a:t>
              </a:r>
            </a:p>
          </p:txBody>
        </p:sp>
        <p:sp>
          <p:nvSpPr>
            <p:cNvPr id="16" name="Freeform 15"/>
            <p:cNvSpPr/>
            <p:nvPr/>
          </p:nvSpPr>
          <p:spPr>
            <a:xfrm>
              <a:off x="2928926" y="4500570"/>
              <a:ext cx="1927232" cy="1927232"/>
            </a:xfrm>
            <a:custGeom>
              <a:avLst/>
              <a:gdLst>
                <a:gd name="connsiteX0" fmla="*/ 1442047 w 1927232"/>
                <a:gd name="connsiteY0" fmla="*/ 488120 h 1927232"/>
                <a:gd name="connsiteX1" fmla="*/ 1726379 w 1927232"/>
                <a:gd name="connsiteY1" fmla="*/ 402428 h 1927232"/>
                <a:gd name="connsiteX2" fmla="*/ 1831002 w 1927232"/>
                <a:gd name="connsiteY2" fmla="*/ 583642 h 1927232"/>
                <a:gd name="connsiteX3" fmla="*/ 1614624 w 1927232"/>
                <a:gd name="connsiteY3" fmla="*/ 787034 h 1927232"/>
                <a:gd name="connsiteX4" fmla="*/ 1614624 w 1927232"/>
                <a:gd name="connsiteY4" fmla="*/ 1140200 h 1927232"/>
                <a:gd name="connsiteX5" fmla="*/ 1831002 w 1927232"/>
                <a:gd name="connsiteY5" fmla="*/ 1343590 h 1927232"/>
                <a:gd name="connsiteX6" fmla="*/ 1726379 w 1927232"/>
                <a:gd name="connsiteY6" fmla="*/ 1524804 h 1927232"/>
                <a:gd name="connsiteX7" fmla="*/ 1442047 w 1927232"/>
                <a:gd name="connsiteY7" fmla="*/ 1439112 h 1927232"/>
                <a:gd name="connsiteX8" fmla="*/ 1136194 w 1927232"/>
                <a:gd name="connsiteY8" fmla="*/ 1615696 h 1927232"/>
                <a:gd name="connsiteX9" fmla="*/ 1068240 w 1927232"/>
                <a:gd name="connsiteY9" fmla="*/ 1904781 h 1927232"/>
                <a:gd name="connsiteX10" fmla="*/ 858992 w 1927232"/>
                <a:gd name="connsiteY10" fmla="*/ 1904781 h 1927232"/>
                <a:gd name="connsiteX11" fmla="*/ 791037 w 1927232"/>
                <a:gd name="connsiteY11" fmla="*/ 1615697 h 1927232"/>
                <a:gd name="connsiteX12" fmla="*/ 485185 w 1927232"/>
                <a:gd name="connsiteY12" fmla="*/ 1439113 h 1927232"/>
                <a:gd name="connsiteX13" fmla="*/ 200853 w 1927232"/>
                <a:gd name="connsiteY13" fmla="*/ 1524804 h 1927232"/>
                <a:gd name="connsiteX14" fmla="*/ 96230 w 1927232"/>
                <a:gd name="connsiteY14" fmla="*/ 1343590 h 1927232"/>
                <a:gd name="connsiteX15" fmla="*/ 312608 w 1927232"/>
                <a:gd name="connsiteY15" fmla="*/ 1140198 h 1927232"/>
                <a:gd name="connsiteX16" fmla="*/ 312608 w 1927232"/>
                <a:gd name="connsiteY16" fmla="*/ 787032 h 1927232"/>
                <a:gd name="connsiteX17" fmla="*/ 96230 w 1927232"/>
                <a:gd name="connsiteY17" fmla="*/ 583642 h 1927232"/>
                <a:gd name="connsiteX18" fmla="*/ 200853 w 1927232"/>
                <a:gd name="connsiteY18" fmla="*/ 402428 h 1927232"/>
                <a:gd name="connsiteX19" fmla="*/ 485185 w 1927232"/>
                <a:gd name="connsiteY19" fmla="*/ 488120 h 1927232"/>
                <a:gd name="connsiteX20" fmla="*/ 791038 w 1927232"/>
                <a:gd name="connsiteY20" fmla="*/ 311537 h 1927232"/>
                <a:gd name="connsiteX21" fmla="*/ 858992 w 1927232"/>
                <a:gd name="connsiteY21" fmla="*/ 22451 h 1927232"/>
                <a:gd name="connsiteX22" fmla="*/ 1068240 w 1927232"/>
                <a:gd name="connsiteY22" fmla="*/ 22451 h 1927232"/>
                <a:gd name="connsiteX23" fmla="*/ 1136195 w 1927232"/>
                <a:gd name="connsiteY23" fmla="*/ 311535 h 1927232"/>
                <a:gd name="connsiteX24" fmla="*/ 1442047 w 1927232"/>
                <a:gd name="connsiteY24" fmla="*/ 488119 h 1927232"/>
                <a:gd name="connsiteX25" fmla="*/ 1442047 w 1927232"/>
                <a:gd name="connsiteY25" fmla="*/ 488120 h 192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27232" h="1927232">
                  <a:moveTo>
                    <a:pt x="1442047" y="488120"/>
                  </a:moveTo>
                  <a:lnTo>
                    <a:pt x="1726379" y="402428"/>
                  </a:lnTo>
                  <a:lnTo>
                    <a:pt x="1831002" y="583642"/>
                  </a:lnTo>
                  <a:lnTo>
                    <a:pt x="1614624" y="787034"/>
                  </a:lnTo>
                  <a:cubicBezTo>
                    <a:pt x="1645989" y="902667"/>
                    <a:pt x="1645989" y="1024567"/>
                    <a:pt x="1614624" y="1140200"/>
                  </a:cubicBezTo>
                  <a:lnTo>
                    <a:pt x="1831002" y="1343590"/>
                  </a:lnTo>
                  <a:lnTo>
                    <a:pt x="1726379" y="1524804"/>
                  </a:lnTo>
                  <a:lnTo>
                    <a:pt x="1442047" y="1439112"/>
                  </a:lnTo>
                  <a:cubicBezTo>
                    <a:pt x="1357588" y="1524092"/>
                    <a:pt x="1252019" y="1585042"/>
                    <a:pt x="1136194" y="1615696"/>
                  </a:cubicBezTo>
                  <a:lnTo>
                    <a:pt x="1068240" y="1904781"/>
                  </a:lnTo>
                  <a:lnTo>
                    <a:pt x="858992" y="1904781"/>
                  </a:lnTo>
                  <a:lnTo>
                    <a:pt x="791037" y="1615697"/>
                  </a:lnTo>
                  <a:cubicBezTo>
                    <a:pt x="675213" y="1585043"/>
                    <a:pt x="569644" y="1524093"/>
                    <a:pt x="485185" y="1439113"/>
                  </a:cubicBezTo>
                  <a:lnTo>
                    <a:pt x="200853" y="1524804"/>
                  </a:lnTo>
                  <a:lnTo>
                    <a:pt x="96230" y="1343590"/>
                  </a:lnTo>
                  <a:lnTo>
                    <a:pt x="312608" y="1140198"/>
                  </a:lnTo>
                  <a:cubicBezTo>
                    <a:pt x="281243" y="1024565"/>
                    <a:pt x="281243" y="902665"/>
                    <a:pt x="312608" y="787032"/>
                  </a:cubicBezTo>
                  <a:lnTo>
                    <a:pt x="96230" y="583642"/>
                  </a:lnTo>
                  <a:lnTo>
                    <a:pt x="200853" y="402428"/>
                  </a:lnTo>
                  <a:lnTo>
                    <a:pt x="485185" y="488120"/>
                  </a:lnTo>
                  <a:cubicBezTo>
                    <a:pt x="569644" y="403140"/>
                    <a:pt x="675213" y="342190"/>
                    <a:pt x="791038" y="311537"/>
                  </a:cubicBezTo>
                  <a:lnTo>
                    <a:pt x="858992" y="22451"/>
                  </a:lnTo>
                  <a:lnTo>
                    <a:pt x="1068240" y="22451"/>
                  </a:lnTo>
                  <a:lnTo>
                    <a:pt x="1136195" y="311535"/>
                  </a:lnTo>
                  <a:cubicBezTo>
                    <a:pt x="1252019" y="342189"/>
                    <a:pt x="1357588" y="403139"/>
                    <a:pt x="1442047" y="488119"/>
                  </a:cubicBezTo>
                  <a:lnTo>
                    <a:pt x="1442047" y="488120"/>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523285" tIns="526220" rIns="523285" bIns="526220" spcCol="1270" anchor="ctr"/>
            <a:lstStyle/>
            <a:p>
              <a:pPr algn="ctr" defTabSz="1333500">
                <a:lnSpc>
                  <a:spcPct val="90000"/>
                </a:lnSpc>
                <a:spcAft>
                  <a:spcPct val="35000"/>
                </a:spcAft>
                <a:defRPr/>
              </a:pPr>
              <a:r>
                <a:rPr lang="en-GB" sz="2000" b="1"/>
                <a:t>WITHDRAW</a:t>
              </a:r>
            </a:p>
          </p:txBody>
        </p:sp>
        <p:sp>
          <p:nvSpPr>
            <p:cNvPr id="17" name="Freeform 16"/>
            <p:cNvSpPr/>
            <p:nvPr/>
          </p:nvSpPr>
          <p:spPr>
            <a:xfrm>
              <a:off x="1785918" y="1500174"/>
              <a:ext cx="2312680" cy="2312680"/>
            </a:xfrm>
            <a:custGeom>
              <a:avLst/>
              <a:gdLst>
                <a:gd name="connsiteX0" fmla="*/ 1412911 w 1888294"/>
                <a:gd name="connsiteY0" fmla="*/ 478258 h 1888294"/>
                <a:gd name="connsiteX1" fmla="*/ 1691499 w 1888294"/>
                <a:gd name="connsiteY1" fmla="*/ 394298 h 1888294"/>
                <a:gd name="connsiteX2" fmla="*/ 1794008 w 1888294"/>
                <a:gd name="connsiteY2" fmla="*/ 571850 h 1888294"/>
                <a:gd name="connsiteX3" fmla="*/ 1582002 w 1888294"/>
                <a:gd name="connsiteY3" fmla="*/ 771133 h 1888294"/>
                <a:gd name="connsiteX4" fmla="*/ 1582002 w 1888294"/>
                <a:gd name="connsiteY4" fmla="*/ 1117163 h 1888294"/>
                <a:gd name="connsiteX5" fmla="*/ 1794008 w 1888294"/>
                <a:gd name="connsiteY5" fmla="*/ 1316444 h 1888294"/>
                <a:gd name="connsiteX6" fmla="*/ 1691499 w 1888294"/>
                <a:gd name="connsiteY6" fmla="*/ 1493996 h 1888294"/>
                <a:gd name="connsiteX7" fmla="*/ 1412911 w 1888294"/>
                <a:gd name="connsiteY7" fmla="*/ 1410036 h 1888294"/>
                <a:gd name="connsiteX8" fmla="*/ 1113238 w 1888294"/>
                <a:gd name="connsiteY8" fmla="*/ 1583052 h 1888294"/>
                <a:gd name="connsiteX9" fmla="*/ 1046658 w 1888294"/>
                <a:gd name="connsiteY9" fmla="*/ 1866297 h 1888294"/>
                <a:gd name="connsiteX10" fmla="*/ 841636 w 1888294"/>
                <a:gd name="connsiteY10" fmla="*/ 1866297 h 1888294"/>
                <a:gd name="connsiteX11" fmla="*/ 775055 w 1888294"/>
                <a:gd name="connsiteY11" fmla="*/ 1583053 h 1888294"/>
                <a:gd name="connsiteX12" fmla="*/ 475382 w 1888294"/>
                <a:gd name="connsiteY12" fmla="*/ 1410036 h 1888294"/>
                <a:gd name="connsiteX13" fmla="*/ 196795 w 1888294"/>
                <a:gd name="connsiteY13" fmla="*/ 1493996 h 1888294"/>
                <a:gd name="connsiteX14" fmla="*/ 94286 w 1888294"/>
                <a:gd name="connsiteY14" fmla="*/ 1316444 h 1888294"/>
                <a:gd name="connsiteX15" fmla="*/ 306292 w 1888294"/>
                <a:gd name="connsiteY15" fmla="*/ 1117161 h 1888294"/>
                <a:gd name="connsiteX16" fmla="*/ 306292 w 1888294"/>
                <a:gd name="connsiteY16" fmla="*/ 771131 h 1888294"/>
                <a:gd name="connsiteX17" fmla="*/ 94286 w 1888294"/>
                <a:gd name="connsiteY17" fmla="*/ 571850 h 1888294"/>
                <a:gd name="connsiteX18" fmla="*/ 196795 w 1888294"/>
                <a:gd name="connsiteY18" fmla="*/ 394298 h 1888294"/>
                <a:gd name="connsiteX19" fmla="*/ 475383 w 1888294"/>
                <a:gd name="connsiteY19" fmla="*/ 478258 h 1888294"/>
                <a:gd name="connsiteX20" fmla="*/ 775056 w 1888294"/>
                <a:gd name="connsiteY20" fmla="*/ 305242 h 1888294"/>
                <a:gd name="connsiteX21" fmla="*/ 841636 w 1888294"/>
                <a:gd name="connsiteY21" fmla="*/ 21997 h 1888294"/>
                <a:gd name="connsiteX22" fmla="*/ 1046658 w 1888294"/>
                <a:gd name="connsiteY22" fmla="*/ 21997 h 1888294"/>
                <a:gd name="connsiteX23" fmla="*/ 1113239 w 1888294"/>
                <a:gd name="connsiteY23" fmla="*/ 305241 h 1888294"/>
                <a:gd name="connsiteX24" fmla="*/ 1412912 w 1888294"/>
                <a:gd name="connsiteY24" fmla="*/ 478258 h 1888294"/>
                <a:gd name="connsiteX25" fmla="*/ 1412911 w 1888294"/>
                <a:gd name="connsiteY25" fmla="*/ 478258 h 18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88294" h="1888294">
                  <a:moveTo>
                    <a:pt x="1215395" y="477651"/>
                  </a:moveTo>
                  <a:lnTo>
                    <a:pt x="1417368" y="352561"/>
                  </a:lnTo>
                  <a:lnTo>
                    <a:pt x="1535735" y="470929"/>
                  </a:lnTo>
                  <a:lnTo>
                    <a:pt x="1410645" y="672901"/>
                  </a:lnTo>
                  <a:cubicBezTo>
                    <a:pt x="1458824" y="755761"/>
                    <a:pt x="1484064" y="849958"/>
                    <a:pt x="1483770" y="945806"/>
                  </a:cubicBezTo>
                  <a:lnTo>
                    <a:pt x="1693086" y="1058172"/>
                  </a:lnTo>
                  <a:lnTo>
                    <a:pt x="1649761" y="1219865"/>
                  </a:lnTo>
                  <a:lnTo>
                    <a:pt x="1412303" y="1212520"/>
                  </a:lnTo>
                  <a:cubicBezTo>
                    <a:pt x="1364633" y="1295676"/>
                    <a:pt x="1295676" y="1364633"/>
                    <a:pt x="1212521" y="1412302"/>
                  </a:cubicBezTo>
                  <a:lnTo>
                    <a:pt x="1219868" y="1649760"/>
                  </a:lnTo>
                  <a:lnTo>
                    <a:pt x="1058172" y="1693086"/>
                  </a:lnTo>
                  <a:lnTo>
                    <a:pt x="945805" y="1483769"/>
                  </a:lnTo>
                  <a:cubicBezTo>
                    <a:pt x="849956" y="1484064"/>
                    <a:pt x="755759" y="1458823"/>
                    <a:pt x="672898" y="1410643"/>
                  </a:cubicBezTo>
                  <a:lnTo>
                    <a:pt x="470926" y="1535733"/>
                  </a:lnTo>
                  <a:lnTo>
                    <a:pt x="352559" y="1417365"/>
                  </a:lnTo>
                  <a:lnTo>
                    <a:pt x="477649" y="1215393"/>
                  </a:lnTo>
                  <a:cubicBezTo>
                    <a:pt x="429470" y="1132533"/>
                    <a:pt x="404230" y="1038336"/>
                    <a:pt x="404524" y="942488"/>
                  </a:cubicBezTo>
                  <a:lnTo>
                    <a:pt x="195208" y="830122"/>
                  </a:lnTo>
                  <a:lnTo>
                    <a:pt x="238533" y="668429"/>
                  </a:lnTo>
                  <a:lnTo>
                    <a:pt x="475991" y="675774"/>
                  </a:lnTo>
                  <a:cubicBezTo>
                    <a:pt x="523661" y="592618"/>
                    <a:pt x="592618" y="523661"/>
                    <a:pt x="675773" y="475992"/>
                  </a:cubicBezTo>
                  <a:lnTo>
                    <a:pt x="668426" y="238534"/>
                  </a:lnTo>
                  <a:lnTo>
                    <a:pt x="830122" y="195208"/>
                  </a:lnTo>
                  <a:lnTo>
                    <a:pt x="942489" y="404525"/>
                  </a:lnTo>
                  <a:cubicBezTo>
                    <a:pt x="1038338" y="404230"/>
                    <a:pt x="1132535" y="429471"/>
                    <a:pt x="1215396" y="477651"/>
                  </a:cubicBezTo>
                  <a:lnTo>
                    <a:pt x="1215395" y="477651"/>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68262" tIns="668261" rIns="668260" bIns="668261" spcCol="1270" anchor="ctr"/>
            <a:lstStyle/>
            <a:p>
              <a:pPr algn="ctr" defTabSz="1466850">
                <a:lnSpc>
                  <a:spcPct val="90000"/>
                </a:lnSpc>
                <a:spcAft>
                  <a:spcPct val="35000"/>
                </a:spcAft>
                <a:defRPr/>
              </a:pPr>
              <a:r>
                <a:rPr lang="en-GB" sz="2000" b="1"/>
                <a:t>ENGAGE</a:t>
              </a:r>
            </a:p>
          </p:txBody>
        </p:sp>
        <p:sp>
          <p:nvSpPr>
            <p:cNvPr id="18" name="Circular Arrow 17"/>
            <p:cNvSpPr/>
            <p:nvPr/>
          </p:nvSpPr>
          <p:spPr>
            <a:xfrm>
              <a:off x="3428992" y="1643050"/>
              <a:ext cx="3391929" cy="3391929"/>
            </a:xfrm>
            <a:prstGeom prst="circularArrow">
              <a:avLst>
                <a:gd name="adj1" fmla="val 4688"/>
                <a:gd name="adj2" fmla="val 299029"/>
                <a:gd name="adj3" fmla="val 2529286"/>
                <a:gd name="adj4" fmla="val 15833298"/>
                <a:gd name="adj5" fmla="val 5469"/>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9" name="Shape 18"/>
            <p:cNvSpPr/>
            <p:nvPr/>
          </p:nvSpPr>
          <p:spPr>
            <a:xfrm>
              <a:off x="2428860" y="4000504"/>
              <a:ext cx="2464448" cy="2464448"/>
            </a:xfrm>
            <a:prstGeom prst="leftCircularArrow">
              <a:avLst>
                <a:gd name="adj1" fmla="val 6452"/>
                <a:gd name="adj2" fmla="val 429999"/>
                <a:gd name="adj3" fmla="val 10489124"/>
                <a:gd name="adj4" fmla="val 14837806"/>
                <a:gd name="adj5" fmla="val 7527"/>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0" name="Circular Arrow 19"/>
            <p:cNvSpPr/>
            <p:nvPr/>
          </p:nvSpPr>
          <p:spPr>
            <a:xfrm>
              <a:off x="1214414" y="1428736"/>
              <a:ext cx="2657172" cy="2657172"/>
            </a:xfrm>
            <a:prstGeom prst="circularArrow">
              <a:avLst>
                <a:gd name="adj1" fmla="val 5984"/>
                <a:gd name="adj2" fmla="val 394124"/>
                <a:gd name="adj3" fmla="val 13313824"/>
                <a:gd name="adj4" fmla="val 10508221"/>
                <a:gd name="adj5" fmla="val 6981"/>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24" name="Cloud Callout 23"/>
          <p:cNvSpPr/>
          <p:nvPr/>
        </p:nvSpPr>
        <p:spPr>
          <a:xfrm>
            <a:off x="857250" y="3500438"/>
            <a:ext cx="2357438" cy="2143125"/>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t>DON’T DO MORE, DO LESS BUT ALWAYS SOMETHING</a:t>
            </a:r>
          </a:p>
        </p:txBody>
      </p:sp>
      <p:sp>
        <p:nvSpPr>
          <p:cNvPr id="2" name="Slide Number Placeholder 1"/>
          <p:cNvSpPr>
            <a:spLocks noGrp="1"/>
          </p:cNvSpPr>
          <p:nvPr>
            <p:ph type="sldNum" sz="quarter" idx="12"/>
          </p:nvPr>
        </p:nvSpPr>
        <p:spPr/>
        <p:txBody>
          <a:bodyPr/>
          <a:lstStyle/>
          <a:p>
            <a:pPr>
              <a:defRPr/>
            </a:pPr>
            <a:fld id="{992FA446-20EC-40CC-B7C7-D6180ABE19FC}" type="slidenum">
              <a:rPr lang="en-GB" smtClean="0"/>
              <a:pPr>
                <a:defRPr/>
              </a:pPr>
              <a:t>19</a:t>
            </a:fld>
            <a:endParaRPr lang="en-GB"/>
          </a:p>
        </p:txBody>
      </p:sp>
    </p:spTree>
    <p:extLst>
      <p:ext uri="{BB962C8B-B14F-4D97-AF65-F5344CB8AC3E}">
        <p14:creationId xmlns:p14="http://schemas.microsoft.com/office/powerpoint/2010/main" val="394227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35E3AF-2CE7-0814-E4A2-73DBCA8CA2D7}"/>
              </a:ext>
            </a:extLst>
          </p:cNvPr>
          <p:cNvSpPr>
            <a:spLocks noGrp="1"/>
          </p:cNvSpPr>
          <p:nvPr>
            <p:ph type="ftr" sz="quarter" idx="11"/>
          </p:nvPr>
        </p:nvSpPr>
        <p:spPr>
          <a:xfrm>
            <a:off x="2102069" y="6192399"/>
            <a:ext cx="5265683" cy="365125"/>
          </a:xfrm>
        </p:spPr>
        <p:txBody>
          <a:bodyPr/>
          <a:lstStyle/>
          <a:p>
            <a:pPr>
              <a:defRPr/>
            </a:pPr>
            <a:r>
              <a:rPr lang="en-GB" dirty="0"/>
              <a:t>Dr Iain </a:t>
            </a:r>
            <a:r>
              <a:rPr lang="en-GB" dirty="0" err="1"/>
              <a:t>Bourne</a:t>
            </a:r>
            <a:r>
              <a:rPr lang="en-GB" dirty="0"/>
              <a:t>, IMPACT Training &amp; Consultation Ltd </a:t>
            </a:r>
            <a:r>
              <a:rPr lang="en-GB" dirty="0" err="1"/>
              <a:t>www.dangerousbehaviour.com</a:t>
            </a:r>
            <a:r>
              <a:rPr lang="en-GB" dirty="0"/>
              <a:t>,  </a:t>
            </a:r>
            <a:r>
              <a:rPr lang="en-GB" dirty="0" err="1"/>
              <a:t>impact@dangerousbehaviour.com</a:t>
            </a:r>
            <a:endParaRPr lang="en-GB" dirty="0"/>
          </a:p>
        </p:txBody>
      </p:sp>
      <p:sp>
        <p:nvSpPr>
          <p:cNvPr id="3" name="Slide Number Placeholder 2">
            <a:extLst>
              <a:ext uri="{FF2B5EF4-FFF2-40B4-BE49-F238E27FC236}">
                <a16:creationId xmlns:a16="http://schemas.microsoft.com/office/drawing/2014/main" id="{94AF1851-B1BD-532A-EA8E-7592C9384273}"/>
              </a:ext>
            </a:extLst>
          </p:cNvPr>
          <p:cNvSpPr>
            <a:spLocks noGrp="1"/>
          </p:cNvSpPr>
          <p:nvPr>
            <p:ph type="sldNum" sz="quarter" idx="12"/>
          </p:nvPr>
        </p:nvSpPr>
        <p:spPr/>
        <p:txBody>
          <a:bodyPr/>
          <a:lstStyle/>
          <a:p>
            <a:pPr>
              <a:defRPr/>
            </a:pPr>
            <a:fld id="{992FA446-20EC-40CC-B7C7-D6180ABE19FC}" type="slidenum">
              <a:rPr lang="en-GB" smtClean="0"/>
              <a:pPr>
                <a:defRPr/>
              </a:pPr>
              <a:t>2</a:t>
            </a:fld>
            <a:endParaRPr lang="en-GB"/>
          </a:p>
        </p:txBody>
      </p:sp>
      <p:sp>
        <p:nvSpPr>
          <p:cNvPr id="4" name="TextBox 3">
            <a:extLst>
              <a:ext uri="{FF2B5EF4-FFF2-40B4-BE49-F238E27FC236}">
                <a16:creationId xmlns:a16="http://schemas.microsoft.com/office/drawing/2014/main" id="{A92D7D35-FE15-23A0-3D99-26BA7478384E}"/>
              </a:ext>
            </a:extLst>
          </p:cNvPr>
          <p:cNvSpPr txBox="1"/>
          <p:nvPr/>
        </p:nvSpPr>
        <p:spPr>
          <a:xfrm>
            <a:off x="1198179" y="474345"/>
            <a:ext cx="7073462" cy="5909310"/>
          </a:xfrm>
          <a:prstGeom prst="rect">
            <a:avLst/>
          </a:prstGeom>
          <a:noFill/>
        </p:spPr>
        <p:txBody>
          <a:bodyPr wrap="square" rtlCol="0">
            <a:spAutoFit/>
          </a:bodyPr>
          <a:lstStyle/>
          <a:p>
            <a:r>
              <a:rPr lang="en-US" b="1" dirty="0"/>
              <a:t>RESOURCES MENTIONED ON THE WORKSHOP</a:t>
            </a:r>
          </a:p>
          <a:p>
            <a:endParaRPr lang="en-US" dirty="0"/>
          </a:p>
          <a:p>
            <a:r>
              <a:rPr lang="en-US" b="1" dirty="0"/>
              <a:t>“Facing Danger in the Helping Professions” </a:t>
            </a:r>
            <a:r>
              <a:rPr lang="en-US" dirty="0"/>
              <a:t>by Iain </a:t>
            </a:r>
            <a:r>
              <a:rPr lang="en-US" dirty="0" err="1"/>
              <a:t>Bourne</a:t>
            </a:r>
            <a:r>
              <a:rPr lang="en-US" dirty="0"/>
              <a:t> (2013). Open University Press. </a:t>
            </a:r>
            <a:r>
              <a:rPr lang="en-US" dirty="0">
                <a:hlinkClick r:id="rId2"/>
              </a:rPr>
              <a:t>www.facingdanger.com</a:t>
            </a:r>
            <a:r>
              <a:rPr lang="en-US"/>
              <a:t> </a:t>
            </a:r>
            <a:br>
              <a:rPr lang="en-US" dirty="0"/>
            </a:br>
            <a:endParaRPr lang="en-US" dirty="0"/>
          </a:p>
          <a:p>
            <a:r>
              <a:rPr lang="en-US" b="1" dirty="0"/>
              <a:t>“Gender Matters” </a:t>
            </a:r>
            <a:r>
              <a:rPr lang="en-US" dirty="0"/>
              <a:t>by Iain </a:t>
            </a:r>
            <a:r>
              <a:rPr lang="en-US" dirty="0" err="1"/>
              <a:t>Bourne</a:t>
            </a:r>
            <a:r>
              <a:rPr lang="en-US" dirty="0"/>
              <a:t>. </a:t>
            </a:r>
            <a:r>
              <a:rPr lang="en-US" dirty="0">
                <a:hlinkClick r:id="rId3"/>
              </a:rPr>
              <a:t>https://youtu.be/YTSTWlwiISs</a:t>
            </a:r>
            <a:endParaRPr lang="en-US" dirty="0"/>
          </a:p>
          <a:p>
            <a:endParaRPr lang="en-US" dirty="0"/>
          </a:p>
          <a:p>
            <a:r>
              <a:rPr lang="en-US" b="1" dirty="0"/>
              <a:t>“Blink” </a:t>
            </a:r>
            <a:r>
              <a:rPr lang="en-US" dirty="0"/>
              <a:t>by Malcolm Gladwell (2006). Penguin.</a:t>
            </a:r>
          </a:p>
          <a:p>
            <a:endParaRPr lang="en-US" dirty="0"/>
          </a:p>
          <a:p>
            <a:r>
              <a:rPr lang="en-US" b="1" dirty="0"/>
              <a:t>“The Gift of Fear” </a:t>
            </a:r>
            <a:r>
              <a:rPr lang="en-US" dirty="0"/>
              <a:t>by Gavin de Becker (2000). Bloomsbury.</a:t>
            </a:r>
          </a:p>
          <a:p>
            <a:endParaRPr lang="en-US" dirty="0"/>
          </a:p>
          <a:p>
            <a:r>
              <a:rPr lang="en-US" b="1" dirty="0"/>
              <a:t>“The Anatomy of Violence” </a:t>
            </a:r>
            <a:r>
              <a:rPr lang="en-US" dirty="0"/>
              <a:t>by Adrian Raine (2014). Penguin.</a:t>
            </a:r>
          </a:p>
          <a:p>
            <a:endParaRPr lang="en-US" dirty="0"/>
          </a:p>
          <a:p>
            <a:r>
              <a:rPr lang="en-US" b="1" dirty="0"/>
              <a:t>“Thinking Fast and Slow” </a:t>
            </a:r>
            <a:r>
              <a:rPr lang="en-US" dirty="0"/>
              <a:t>by Daniel Kahneman (2011) Penguin.</a:t>
            </a:r>
          </a:p>
          <a:p>
            <a:endParaRPr lang="en-US" dirty="0"/>
          </a:p>
          <a:p>
            <a:r>
              <a:rPr lang="en-US" b="1" dirty="0"/>
              <a:t>“The Emotional Brain” </a:t>
            </a:r>
            <a:r>
              <a:rPr lang="en-US" dirty="0"/>
              <a:t>Joseph Ledoux (1999). W&amp;N.</a:t>
            </a:r>
          </a:p>
          <a:p>
            <a:endParaRPr lang="en-US" dirty="0"/>
          </a:p>
          <a:p>
            <a:r>
              <a:rPr lang="en-US" b="1" dirty="0"/>
              <a:t>“The Biology of Violence” </a:t>
            </a:r>
            <a:r>
              <a:rPr lang="en-US" dirty="0"/>
              <a:t>by Debra </a:t>
            </a:r>
            <a:r>
              <a:rPr lang="en-US" dirty="0" err="1"/>
              <a:t>Niehoff</a:t>
            </a:r>
            <a:r>
              <a:rPr lang="en-US" dirty="0"/>
              <a:t> (1999). Free Press.</a:t>
            </a:r>
          </a:p>
          <a:p>
            <a:endParaRPr lang="en-US" dirty="0"/>
          </a:p>
          <a:p>
            <a:r>
              <a:rPr lang="en-US" b="1" dirty="0"/>
              <a:t>“The Psychopath Test” </a:t>
            </a:r>
            <a:r>
              <a:rPr lang="en-US" dirty="0"/>
              <a:t>by Jon </a:t>
            </a:r>
            <a:r>
              <a:rPr lang="en-US" dirty="0" err="1"/>
              <a:t>Ronson</a:t>
            </a:r>
            <a:r>
              <a:rPr lang="en-US" dirty="0"/>
              <a:t> (2011). Picador. </a:t>
            </a:r>
          </a:p>
          <a:p>
            <a:endParaRPr lang="en-US" dirty="0"/>
          </a:p>
        </p:txBody>
      </p:sp>
    </p:spTree>
    <p:extLst>
      <p:ext uri="{BB962C8B-B14F-4D97-AF65-F5344CB8AC3E}">
        <p14:creationId xmlns:p14="http://schemas.microsoft.com/office/powerpoint/2010/main" val="233809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467544" y="6356350"/>
            <a:ext cx="7848872" cy="365125"/>
          </a:xfrm>
        </p:spPr>
        <p:txBody>
          <a:bodyPr/>
          <a:lstStyle/>
          <a:p>
            <a:pPr>
              <a:defRPr/>
            </a:pPr>
            <a:r>
              <a:rPr lang="en-GB"/>
              <a:t>Dr Iain Bourne, IMPACT Training &amp; Consultation Ltd www.dangerousbehaviour.com,  impact@dangerousbehaviour.com</a:t>
            </a:r>
          </a:p>
        </p:txBody>
      </p:sp>
      <p:sp>
        <p:nvSpPr>
          <p:cNvPr id="2" name="Title 1"/>
          <p:cNvSpPr>
            <a:spLocks noGrp="1"/>
          </p:cNvSpPr>
          <p:nvPr>
            <p:ph type="title" idx="4294967295"/>
          </p:nvPr>
        </p:nvSpPr>
        <p:spPr>
          <a:xfrm>
            <a:off x="566738" y="260648"/>
            <a:ext cx="8153400" cy="990600"/>
          </a:xfrm>
          <a:solidFill>
            <a:srgbClr val="7C66DC"/>
          </a:solidFill>
        </p:spPr>
        <p:style>
          <a:lnRef idx="0">
            <a:schemeClr val="accent1"/>
          </a:lnRef>
          <a:fillRef idx="3">
            <a:schemeClr val="accent1"/>
          </a:fillRef>
          <a:effectRef idx="3">
            <a:schemeClr val="accent1"/>
          </a:effectRef>
          <a:fontRef idx="minor">
            <a:schemeClr val="lt1"/>
          </a:fontRef>
        </p:style>
        <p:txBody>
          <a:bodyPr/>
          <a:lstStyle/>
          <a:p>
            <a:pPr>
              <a:defRPr/>
            </a:pPr>
            <a:r>
              <a:rPr lang="en-GB"/>
              <a:t>Step One: Engage</a:t>
            </a:r>
          </a:p>
        </p:txBody>
      </p:sp>
      <p:sp>
        <p:nvSpPr>
          <p:cNvPr id="3" name="Rectangle 2"/>
          <p:cNvSpPr/>
          <p:nvPr/>
        </p:nvSpPr>
        <p:spPr>
          <a:xfrm>
            <a:off x="500063" y="1571625"/>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The Situation</a:t>
            </a:r>
          </a:p>
          <a:p>
            <a:pPr algn="ctr">
              <a:defRPr/>
            </a:pPr>
            <a:r>
              <a:rPr lang="en-GB" b="1"/>
              <a:t>High levels of arousal; rapidly changing situation; physiological and bodily reactions taking over from cognitive processes</a:t>
            </a:r>
          </a:p>
        </p:txBody>
      </p:sp>
      <p:sp>
        <p:nvSpPr>
          <p:cNvPr id="4" name="Rectangle 3"/>
          <p:cNvSpPr/>
          <p:nvPr/>
        </p:nvSpPr>
        <p:spPr>
          <a:xfrm>
            <a:off x="500063" y="3143250"/>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The Agenda</a:t>
            </a:r>
          </a:p>
          <a:p>
            <a:pPr algn="ctr">
              <a:defRPr/>
            </a:pPr>
            <a:r>
              <a:rPr lang="en-GB" b="1"/>
              <a:t>Channel body’s acute stress response; get on the front foot; allow limbic system to take over; avoid toxic interventions but fill the vacuum</a:t>
            </a:r>
          </a:p>
        </p:txBody>
      </p:sp>
      <p:sp>
        <p:nvSpPr>
          <p:cNvPr id="5" name="Rectangle 4"/>
          <p:cNvSpPr/>
          <p:nvPr/>
        </p:nvSpPr>
        <p:spPr>
          <a:xfrm>
            <a:off x="500063" y="4714875"/>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Key Information</a:t>
            </a:r>
          </a:p>
          <a:p>
            <a:pPr algn="ctr">
              <a:defRPr/>
            </a:pPr>
            <a:r>
              <a:rPr lang="en-GB" b="1"/>
              <a:t>Thalamic activation precedes acute stress response; how to avoid tonic immobility; personalised vs. depersonalised aggression</a:t>
            </a:r>
          </a:p>
        </p:txBody>
      </p:sp>
      <p:sp>
        <p:nvSpPr>
          <p:cNvPr id="6" name="Right Arrow 5"/>
          <p:cNvSpPr/>
          <p:nvPr/>
        </p:nvSpPr>
        <p:spPr>
          <a:xfrm>
            <a:off x="4714875" y="1571625"/>
            <a:ext cx="1143000" cy="45005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7" name="Rectangle 6"/>
          <p:cNvSpPr/>
          <p:nvPr/>
        </p:nvSpPr>
        <p:spPr>
          <a:xfrm>
            <a:off x="5929313" y="1571625"/>
            <a:ext cx="2714625" cy="464343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lstStyle/>
          <a:p>
            <a:pPr algn="ctr">
              <a:defRPr/>
            </a:pPr>
            <a:r>
              <a:rPr lang="en-GB" b="1" u="sng"/>
              <a:t>Action</a:t>
            </a:r>
          </a:p>
          <a:p>
            <a:pPr algn="ctr">
              <a:defRPr/>
            </a:pPr>
            <a:endParaRPr lang="en-GB" b="1"/>
          </a:p>
          <a:p>
            <a:pPr algn="ctr">
              <a:defRPr/>
            </a:pPr>
            <a:endParaRPr lang="en-GB" b="1"/>
          </a:p>
          <a:p>
            <a:pPr marL="342900" indent="-342900">
              <a:buFont typeface="+mj-lt"/>
              <a:buAutoNum type="arabicPeriod"/>
              <a:defRPr/>
            </a:pPr>
            <a:r>
              <a:rPr lang="en-GB" b="1"/>
              <a:t>Intervene immediately on thalamic activation</a:t>
            </a:r>
          </a:p>
          <a:p>
            <a:pPr marL="342900" indent="-342900">
              <a:buFont typeface="+mj-lt"/>
              <a:buAutoNum type="arabicPeriod"/>
              <a:defRPr/>
            </a:pPr>
            <a:r>
              <a:rPr lang="en-GB" b="1"/>
              <a:t>Use a prepared non-toxic vocalisation</a:t>
            </a:r>
          </a:p>
          <a:p>
            <a:pPr marL="342900" indent="-342900">
              <a:buFont typeface="+mj-lt"/>
              <a:buAutoNum type="arabicPeriod"/>
              <a:defRPr/>
            </a:pPr>
            <a:r>
              <a:rPr lang="en-GB" b="1"/>
              <a:t>Do not attempt to control voice, body, gaze, gesture</a:t>
            </a:r>
          </a:p>
          <a:p>
            <a:pPr marL="342900" indent="-342900">
              <a:buFont typeface="+mj-lt"/>
              <a:buAutoNum type="arabicPeriod"/>
              <a:defRPr/>
            </a:pPr>
            <a:r>
              <a:rPr lang="en-GB" b="1"/>
              <a:t>Continue until aggressor attempts to readjust or catch up</a:t>
            </a:r>
          </a:p>
          <a:p>
            <a:pPr>
              <a:defRPr/>
            </a:pPr>
            <a:endParaRPr lang="en-GB" b="1"/>
          </a:p>
        </p:txBody>
      </p:sp>
      <p:sp>
        <p:nvSpPr>
          <p:cNvPr id="10" name="Slide Number Placeholder 9"/>
          <p:cNvSpPr>
            <a:spLocks noGrp="1"/>
          </p:cNvSpPr>
          <p:nvPr>
            <p:ph type="sldNum" sz="quarter" idx="12"/>
          </p:nvPr>
        </p:nvSpPr>
        <p:spPr/>
        <p:txBody>
          <a:bodyPr/>
          <a:lstStyle/>
          <a:p>
            <a:pPr>
              <a:defRPr/>
            </a:pPr>
            <a:fld id="{992FA446-20EC-40CC-B7C7-D6180ABE19FC}" type="slidenum">
              <a:rPr lang="en-GB" smtClean="0"/>
              <a:pPr>
                <a:defRPr/>
              </a:pPr>
              <a:t>20</a:t>
            </a:fld>
            <a:endParaRPr lang="en-GB"/>
          </a:p>
        </p:txBody>
      </p:sp>
    </p:spTree>
    <p:extLst>
      <p:ext uri="{BB962C8B-B14F-4D97-AF65-F5344CB8AC3E}">
        <p14:creationId xmlns:p14="http://schemas.microsoft.com/office/powerpoint/2010/main" val="231854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normAutofit/>
          </a:bodyPr>
          <a:lstStyle/>
          <a:p>
            <a:pPr fontAlgn="auto">
              <a:spcAft>
                <a:spcPts val="0"/>
              </a:spcAft>
              <a:defRPr/>
            </a:pPr>
            <a:r>
              <a:rPr lang="en-GB" sz="4400"/>
              <a:t>Step Two: Intervene</a:t>
            </a:r>
          </a:p>
        </p:txBody>
      </p:sp>
      <p:sp>
        <p:nvSpPr>
          <p:cNvPr id="4" name="Rectangle 3"/>
          <p:cNvSpPr/>
          <p:nvPr/>
        </p:nvSpPr>
        <p:spPr>
          <a:xfrm>
            <a:off x="500063" y="1571625"/>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The Situation</a:t>
            </a:r>
          </a:p>
          <a:p>
            <a:pPr algn="ctr">
              <a:defRPr/>
            </a:pPr>
            <a:r>
              <a:rPr lang="en-GB" b="1"/>
              <a:t>Now your body should be released and the aggressor on the back foot and increasingly reliant on you. They may also be dissociating</a:t>
            </a:r>
          </a:p>
        </p:txBody>
      </p:sp>
      <p:sp>
        <p:nvSpPr>
          <p:cNvPr id="5" name="Rectangle 4"/>
          <p:cNvSpPr/>
          <p:nvPr/>
        </p:nvSpPr>
        <p:spPr>
          <a:xfrm>
            <a:off x="500063" y="3143250"/>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The Agenda</a:t>
            </a:r>
          </a:p>
          <a:p>
            <a:pPr algn="ctr">
              <a:defRPr/>
            </a:pPr>
            <a:r>
              <a:rPr lang="en-GB" b="1"/>
              <a:t>To effect the smallest manageable change in the aggressor’s behaviour that will shift the direction towards greater safety</a:t>
            </a:r>
          </a:p>
        </p:txBody>
      </p:sp>
      <p:sp>
        <p:nvSpPr>
          <p:cNvPr id="6" name="Rectangle 5"/>
          <p:cNvSpPr/>
          <p:nvPr/>
        </p:nvSpPr>
        <p:spPr>
          <a:xfrm>
            <a:off x="500063" y="4714875"/>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Key Information</a:t>
            </a:r>
          </a:p>
          <a:p>
            <a:pPr algn="ctr">
              <a:defRPr/>
            </a:pPr>
            <a:r>
              <a:rPr lang="en-GB" b="1"/>
              <a:t>Dynamics and physiology of an attack; Dissociative processes; Line of Least Resistance</a:t>
            </a:r>
          </a:p>
        </p:txBody>
      </p:sp>
      <p:sp>
        <p:nvSpPr>
          <p:cNvPr id="7" name="Right Arrow 6"/>
          <p:cNvSpPr/>
          <p:nvPr/>
        </p:nvSpPr>
        <p:spPr>
          <a:xfrm>
            <a:off x="4714875" y="1571625"/>
            <a:ext cx="1143000" cy="45005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8" name="Rectangle 7"/>
          <p:cNvSpPr/>
          <p:nvPr/>
        </p:nvSpPr>
        <p:spPr>
          <a:xfrm>
            <a:off x="5929313" y="1571625"/>
            <a:ext cx="2714625" cy="464343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lstStyle/>
          <a:p>
            <a:pPr algn="ctr">
              <a:defRPr/>
            </a:pPr>
            <a:r>
              <a:rPr lang="en-GB" b="1" u="sng"/>
              <a:t>Action</a:t>
            </a:r>
          </a:p>
          <a:p>
            <a:pPr>
              <a:defRPr/>
            </a:pPr>
            <a:endParaRPr lang="en-GB" b="1"/>
          </a:p>
          <a:p>
            <a:pPr>
              <a:defRPr/>
            </a:pPr>
            <a:endParaRPr lang="en-GB" b="1"/>
          </a:p>
          <a:p>
            <a:pPr marL="342900" indent="-342900">
              <a:buFont typeface="+mj-lt"/>
              <a:buAutoNum type="arabicPeriod"/>
              <a:defRPr/>
            </a:pPr>
            <a:r>
              <a:rPr lang="en-GB" b="1"/>
              <a:t>Focus on either weapon or space</a:t>
            </a:r>
          </a:p>
          <a:p>
            <a:pPr marL="342900" indent="-342900">
              <a:buFont typeface="+mj-lt"/>
              <a:buAutoNum type="arabicPeriod"/>
              <a:defRPr/>
            </a:pPr>
            <a:r>
              <a:rPr lang="en-GB" b="1"/>
              <a:t>Use the broken record technique</a:t>
            </a:r>
          </a:p>
          <a:p>
            <a:pPr marL="342900" indent="-342900">
              <a:buFont typeface="+mj-lt"/>
              <a:buAutoNum type="arabicPeriod"/>
              <a:defRPr/>
            </a:pPr>
            <a:r>
              <a:rPr lang="en-GB" b="1"/>
              <a:t>If no change occurs, introduce the “Implied Suggestion” – but no more</a:t>
            </a:r>
          </a:p>
          <a:p>
            <a:pPr marL="342900" indent="-342900">
              <a:buFont typeface="+mj-lt"/>
              <a:buAutoNum type="arabicPeriod"/>
              <a:defRPr/>
            </a:pPr>
            <a:r>
              <a:rPr lang="en-GB" b="1"/>
              <a:t>If change occurs do not refer to it</a:t>
            </a:r>
          </a:p>
        </p:txBody>
      </p:sp>
      <p:sp>
        <p:nvSpPr>
          <p:cNvPr id="9" name="Footer Placeholder 6"/>
          <p:cNvSpPr>
            <a:spLocks noGrp="1"/>
          </p:cNvSpPr>
          <p:nvPr>
            <p:ph type="ftr" sz="quarter" idx="11"/>
          </p:nvPr>
        </p:nvSpPr>
        <p:spPr>
          <a:xfrm>
            <a:off x="571500" y="6286500"/>
            <a:ext cx="7744916" cy="365125"/>
          </a:xfrm>
        </p:spPr>
        <p:txBody>
          <a:bodyPr/>
          <a:lstStyle/>
          <a:p>
            <a:pPr>
              <a:defRPr/>
            </a:pPr>
            <a:r>
              <a:rPr lang="en-GB"/>
              <a:t>Dr Iain Bourne, IMPACT Training &amp; Consultation Ltd www.dangerousbehaviour.com,  impact@dangerousbehaviour.com</a:t>
            </a:r>
          </a:p>
        </p:txBody>
      </p:sp>
      <p:sp>
        <p:nvSpPr>
          <p:cNvPr id="2" name="Slide Number Placeholder 1"/>
          <p:cNvSpPr>
            <a:spLocks noGrp="1"/>
          </p:cNvSpPr>
          <p:nvPr>
            <p:ph type="sldNum" sz="quarter" idx="12"/>
          </p:nvPr>
        </p:nvSpPr>
        <p:spPr/>
        <p:txBody>
          <a:bodyPr/>
          <a:lstStyle/>
          <a:p>
            <a:pPr>
              <a:defRPr/>
            </a:pPr>
            <a:fld id="{992FA446-20EC-40CC-B7C7-D6180ABE19FC}" type="slidenum">
              <a:rPr lang="en-GB" smtClean="0"/>
              <a:pPr>
                <a:defRPr/>
              </a:pPr>
              <a:t>21</a:t>
            </a:fld>
            <a:endParaRPr lang="en-GB"/>
          </a:p>
        </p:txBody>
      </p:sp>
    </p:spTree>
    <p:extLst>
      <p:ext uri="{BB962C8B-B14F-4D97-AF65-F5344CB8AC3E}">
        <p14:creationId xmlns:p14="http://schemas.microsoft.com/office/powerpoint/2010/main" val="252860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solidFill>
            <a:srgbClr val="7C66DC"/>
          </a:solidFill>
        </p:spPr>
        <p:style>
          <a:lnRef idx="0">
            <a:schemeClr val="accent1"/>
          </a:lnRef>
          <a:fillRef idx="3">
            <a:schemeClr val="accent1"/>
          </a:fillRef>
          <a:effectRef idx="3">
            <a:schemeClr val="accent1"/>
          </a:effectRef>
          <a:fontRef idx="minor">
            <a:schemeClr val="lt1"/>
          </a:fontRef>
        </p:style>
        <p:txBody>
          <a:bodyPr anchor="ctr">
            <a:normAutofit/>
          </a:bodyPr>
          <a:lstStyle/>
          <a:p>
            <a:pPr fontAlgn="auto">
              <a:spcAft>
                <a:spcPts val="0"/>
              </a:spcAft>
              <a:defRPr/>
            </a:pPr>
            <a:r>
              <a:rPr lang="en-GB" sz="4400"/>
              <a:t>Step Three: Withdraw</a:t>
            </a:r>
          </a:p>
        </p:txBody>
      </p:sp>
      <p:sp>
        <p:nvSpPr>
          <p:cNvPr id="4" name="Rectangle 3"/>
          <p:cNvSpPr/>
          <p:nvPr/>
        </p:nvSpPr>
        <p:spPr>
          <a:xfrm>
            <a:off x="500063" y="1571625"/>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The Situation</a:t>
            </a:r>
          </a:p>
          <a:p>
            <a:pPr algn="ctr">
              <a:defRPr/>
            </a:pPr>
            <a:r>
              <a:rPr lang="en-GB" b="1"/>
              <a:t>By now the critical moment may have passed, but the situation remains highly volatile</a:t>
            </a:r>
          </a:p>
        </p:txBody>
      </p:sp>
      <p:sp>
        <p:nvSpPr>
          <p:cNvPr id="5" name="Rectangle 4"/>
          <p:cNvSpPr/>
          <p:nvPr/>
        </p:nvSpPr>
        <p:spPr>
          <a:xfrm>
            <a:off x="500063" y="3143250"/>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The Agenda</a:t>
            </a:r>
          </a:p>
          <a:p>
            <a:pPr algn="ctr">
              <a:defRPr/>
            </a:pPr>
            <a:r>
              <a:rPr lang="en-GB" b="1"/>
              <a:t>To bring the encounter to an end without taking further risks, and to allow the aggressor a face-saving way out</a:t>
            </a:r>
          </a:p>
        </p:txBody>
      </p:sp>
      <p:sp>
        <p:nvSpPr>
          <p:cNvPr id="6" name="Rectangle 5"/>
          <p:cNvSpPr/>
          <p:nvPr/>
        </p:nvSpPr>
        <p:spPr>
          <a:xfrm>
            <a:off x="500063" y="4714875"/>
            <a:ext cx="4143375" cy="150018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u="sng"/>
              <a:t>Key Information</a:t>
            </a:r>
          </a:p>
          <a:p>
            <a:pPr algn="ctr">
              <a:defRPr/>
            </a:pPr>
            <a:r>
              <a:rPr lang="en-GB" b="1"/>
              <a:t>The Stockholm Syndrome: Protective Interventions; The way the aggressor looks may not be how they feel – and they may not be aware of how they look</a:t>
            </a:r>
          </a:p>
        </p:txBody>
      </p:sp>
      <p:sp>
        <p:nvSpPr>
          <p:cNvPr id="7" name="Right Arrow 6"/>
          <p:cNvSpPr/>
          <p:nvPr/>
        </p:nvSpPr>
        <p:spPr>
          <a:xfrm>
            <a:off x="4714875" y="1571625"/>
            <a:ext cx="1143000" cy="45005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8" name="Rectangle 7"/>
          <p:cNvSpPr/>
          <p:nvPr/>
        </p:nvSpPr>
        <p:spPr>
          <a:xfrm>
            <a:off x="5929313" y="1571625"/>
            <a:ext cx="2714625" cy="464343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lstStyle/>
          <a:p>
            <a:pPr algn="ctr">
              <a:defRPr/>
            </a:pPr>
            <a:r>
              <a:rPr lang="en-GB" b="1" u="sng"/>
              <a:t>Action</a:t>
            </a:r>
          </a:p>
          <a:p>
            <a:pPr algn="ctr">
              <a:defRPr/>
            </a:pPr>
            <a:endParaRPr lang="en-GB" b="1"/>
          </a:p>
          <a:p>
            <a:pPr marL="342900" indent="-342900">
              <a:buFont typeface="+mj-lt"/>
              <a:buAutoNum type="arabicPeriod"/>
              <a:defRPr/>
            </a:pPr>
            <a:r>
              <a:rPr lang="en-GB" b="1"/>
              <a:t>No questions, but keeping talking</a:t>
            </a:r>
          </a:p>
          <a:p>
            <a:pPr marL="342900" indent="-342900">
              <a:buFont typeface="+mj-lt"/>
              <a:buAutoNum type="arabicPeriod"/>
              <a:defRPr/>
            </a:pPr>
            <a:r>
              <a:rPr lang="en-GB" b="1"/>
              <a:t>Everything you say needs to be infiltrated with collective and inclusive words</a:t>
            </a:r>
          </a:p>
          <a:p>
            <a:pPr marL="342900" indent="-342900">
              <a:buFont typeface="+mj-lt"/>
              <a:buAutoNum type="arabicPeriod"/>
              <a:defRPr/>
            </a:pPr>
            <a:r>
              <a:rPr lang="en-GB" b="1"/>
              <a:t>Interventions should imply that you are both in trouble together and the problem is “out there”</a:t>
            </a:r>
          </a:p>
          <a:p>
            <a:pPr marL="342900" indent="-342900">
              <a:buFont typeface="+mj-lt"/>
              <a:buAutoNum type="arabicPeriod"/>
              <a:defRPr/>
            </a:pPr>
            <a:r>
              <a:rPr lang="en-GB" b="1"/>
              <a:t>Actions should be “broadcasted”</a:t>
            </a:r>
          </a:p>
        </p:txBody>
      </p:sp>
      <p:sp>
        <p:nvSpPr>
          <p:cNvPr id="9" name="Footer Placeholder 6"/>
          <p:cNvSpPr>
            <a:spLocks noGrp="1"/>
          </p:cNvSpPr>
          <p:nvPr>
            <p:ph type="ftr" sz="quarter" idx="11"/>
          </p:nvPr>
        </p:nvSpPr>
        <p:spPr>
          <a:xfrm>
            <a:off x="611560" y="6356350"/>
            <a:ext cx="7488832" cy="365125"/>
          </a:xfrm>
          <a:ln>
            <a:noFill/>
          </a:ln>
        </p:spPr>
        <p:style>
          <a:lnRef idx="2">
            <a:schemeClr val="dk1"/>
          </a:lnRef>
          <a:fillRef idx="1">
            <a:schemeClr val="lt1"/>
          </a:fillRef>
          <a:effectRef idx="0">
            <a:schemeClr val="dk1"/>
          </a:effectRef>
          <a:fontRef idx="minor">
            <a:schemeClr val="dk1"/>
          </a:fontRef>
        </p:style>
        <p:txBody>
          <a:bodyPr/>
          <a:lstStyle/>
          <a:p>
            <a:pPr>
              <a:defRPr/>
            </a:pPr>
            <a:r>
              <a:rPr lang="en-GB"/>
              <a:t>Dr Iain Bourne, IMPACT Training &amp; Consultation Ltd www.dangerousbehaviour.com,  impact@dangerousbehaviour.com</a:t>
            </a:r>
          </a:p>
        </p:txBody>
      </p:sp>
      <p:sp>
        <p:nvSpPr>
          <p:cNvPr id="2" name="Slide Number Placeholder 1"/>
          <p:cNvSpPr>
            <a:spLocks noGrp="1"/>
          </p:cNvSpPr>
          <p:nvPr>
            <p:ph type="sldNum" sz="quarter" idx="12"/>
          </p:nvPr>
        </p:nvSpPr>
        <p:spPr/>
        <p:txBody>
          <a:bodyPr/>
          <a:lstStyle/>
          <a:p>
            <a:pPr>
              <a:defRPr/>
            </a:pPr>
            <a:fld id="{992FA446-20EC-40CC-B7C7-D6180ABE19FC}" type="slidenum">
              <a:rPr lang="en-GB" smtClean="0"/>
              <a:pPr>
                <a:defRPr/>
              </a:pPr>
              <a:t>22</a:t>
            </a:fld>
            <a:endParaRPr lang="en-GB"/>
          </a:p>
        </p:txBody>
      </p:sp>
    </p:spTree>
    <p:extLst>
      <p:ext uri="{BB962C8B-B14F-4D97-AF65-F5344CB8AC3E}">
        <p14:creationId xmlns:p14="http://schemas.microsoft.com/office/powerpoint/2010/main" val="339977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47779" y="1571612"/>
            <a:ext cx="2224088" cy="1000132"/>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000" b="1"/>
              <a:t>Tactile Hallucinations</a:t>
            </a:r>
          </a:p>
        </p:txBody>
      </p:sp>
      <p:sp>
        <p:nvSpPr>
          <p:cNvPr id="3" name="Rounded Rectangle 2"/>
          <p:cNvSpPr/>
          <p:nvPr/>
        </p:nvSpPr>
        <p:spPr>
          <a:xfrm>
            <a:off x="1347778" y="3357562"/>
            <a:ext cx="2224089" cy="1000132"/>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000" b="1"/>
              <a:t>Visual Hallucinations</a:t>
            </a:r>
          </a:p>
        </p:txBody>
      </p:sp>
      <p:sp>
        <p:nvSpPr>
          <p:cNvPr id="5" name="Rounded Rectangle 4"/>
          <p:cNvSpPr/>
          <p:nvPr/>
        </p:nvSpPr>
        <p:spPr>
          <a:xfrm>
            <a:off x="1347778" y="5072074"/>
            <a:ext cx="2224090" cy="1000132"/>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000" b="1"/>
              <a:t>Auditory Hallucinations</a:t>
            </a:r>
          </a:p>
        </p:txBody>
      </p:sp>
      <p:sp>
        <p:nvSpPr>
          <p:cNvPr id="6" name="Rounded Rectangle 5"/>
          <p:cNvSpPr/>
          <p:nvPr/>
        </p:nvSpPr>
        <p:spPr>
          <a:xfrm>
            <a:off x="4214810" y="1571612"/>
            <a:ext cx="2928958" cy="1000132"/>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000" b="1"/>
              <a:t>Related to chronic illness or withdrawal from a dependent substance</a:t>
            </a:r>
          </a:p>
        </p:txBody>
      </p:sp>
      <p:sp>
        <p:nvSpPr>
          <p:cNvPr id="7" name="Rounded Rectangle 6"/>
          <p:cNvSpPr/>
          <p:nvPr/>
        </p:nvSpPr>
        <p:spPr>
          <a:xfrm>
            <a:off x="4643438" y="3357562"/>
            <a:ext cx="2928958" cy="1000132"/>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000" b="1"/>
              <a:t>Related to ingesting or injecting a psychoactive agent. </a:t>
            </a:r>
          </a:p>
        </p:txBody>
      </p:sp>
      <p:sp>
        <p:nvSpPr>
          <p:cNvPr id="9" name="Rounded Rectangle 8"/>
          <p:cNvSpPr/>
          <p:nvPr/>
        </p:nvSpPr>
        <p:spPr>
          <a:xfrm>
            <a:off x="5000628" y="5072074"/>
            <a:ext cx="2928958" cy="1000132"/>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000" b="1"/>
              <a:t>Associated with psychotic conditions:</a:t>
            </a:r>
          </a:p>
          <a:p>
            <a:pPr algn="ctr">
              <a:defRPr/>
            </a:pPr>
            <a:r>
              <a:rPr lang="en-GB" sz="1200" b="1"/>
              <a:t>Especially those that are persistent, persecutory and/or commanding</a:t>
            </a:r>
          </a:p>
        </p:txBody>
      </p:sp>
      <p:cxnSp>
        <p:nvCxnSpPr>
          <p:cNvPr id="12" name="Straight Arrow Connector 11"/>
          <p:cNvCxnSpPr>
            <a:cxnSpLocks/>
          </p:cNvCxnSpPr>
          <p:nvPr/>
        </p:nvCxnSpPr>
        <p:spPr>
          <a:xfrm>
            <a:off x="3571868" y="2071678"/>
            <a:ext cx="642942" cy="1588"/>
          </a:xfrm>
          <a:prstGeom prst="straightConnector1">
            <a:avLst/>
          </a:prstGeom>
          <a:ln w="152400">
            <a:gradFill>
              <a:gsLst>
                <a:gs pos="0">
                  <a:srgbClr val="000000"/>
                </a:gs>
                <a:gs pos="39999">
                  <a:srgbClr val="0A128C"/>
                </a:gs>
                <a:gs pos="70000">
                  <a:srgbClr val="181CC7"/>
                </a:gs>
                <a:gs pos="88000">
                  <a:srgbClr val="7005D4"/>
                </a:gs>
                <a:gs pos="100000">
                  <a:srgbClr val="8C3D91"/>
                </a:gs>
              </a:gsLst>
              <a:lin ang="5400000" scaled="0"/>
            </a:gradFill>
            <a:tailEnd type="triangle"/>
          </a:ln>
          <a:effectLst>
            <a:innerShdw blurRad="63500" dist="50800" dir="2700000">
              <a:prstClr val="black">
                <a:alpha val="50000"/>
              </a:prstClr>
            </a:innerShdw>
          </a:effectLst>
          <a:scene3d>
            <a:camera prst="orthographicFront"/>
            <a:lightRig rig="threePt" dir="t">
              <a:rot lat="0" lon="0" rev="3000000"/>
            </a:lightRig>
          </a:scene3d>
          <a:sp3d extrusionH="127000" contourW="12700">
            <a:bevelT w="127000" h="127000"/>
            <a:bevelB w="127000" h="127000"/>
            <a:contourClr>
              <a:srgbClr val="002060"/>
            </a:contourClr>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3" idx="3"/>
          </p:cNvCxnSpPr>
          <p:nvPr/>
        </p:nvCxnSpPr>
        <p:spPr>
          <a:xfrm>
            <a:off x="3571867" y="3857628"/>
            <a:ext cx="1071571" cy="1588"/>
          </a:xfrm>
          <a:prstGeom prst="straightConnector1">
            <a:avLst/>
          </a:prstGeom>
          <a:ln w="152400">
            <a:gradFill>
              <a:gsLst>
                <a:gs pos="0">
                  <a:srgbClr val="000000"/>
                </a:gs>
                <a:gs pos="39999">
                  <a:srgbClr val="0A128C"/>
                </a:gs>
                <a:gs pos="70000">
                  <a:srgbClr val="181CC7"/>
                </a:gs>
                <a:gs pos="88000">
                  <a:srgbClr val="7005D4"/>
                </a:gs>
                <a:gs pos="100000">
                  <a:srgbClr val="8C3D91"/>
                </a:gs>
              </a:gsLst>
              <a:lin ang="5400000" scaled="0"/>
            </a:gradFill>
            <a:tailEnd type="triangle"/>
          </a:ln>
          <a:effectLst>
            <a:innerShdw blurRad="63500" dist="50800" dir="2700000">
              <a:prstClr val="black">
                <a:alpha val="50000"/>
              </a:prstClr>
            </a:innerShdw>
          </a:effectLst>
          <a:scene3d>
            <a:camera prst="orthographicFront"/>
            <a:lightRig rig="threePt" dir="t">
              <a:rot lat="0" lon="0" rev="3000000"/>
            </a:lightRig>
          </a:scene3d>
          <a:sp3d extrusionH="127000" contourW="12700">
            <a:bevelT w="127000" h="127000"/>
            <a:bevelB w="127000" h="127000"/>
            <a:contourClr>
              <a:srgbClr val="002060"/>
            </a:contourClr>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 idx="3"/>
            <a:endCxn id="9" idx="1"/>
          </p:cNvCxnSpPr>
          <p:nvPr/>
        </p:nvCxnSpPr>
        <p:spPr>
          <a:xfrm>
            <a:off x="3571868" y="5572140"/>
            <a:ext cx="1428760" cy="0"/>
          </a:xfrm>
          <a:prstGeom prst="straightConnector1">
            <a:avLst/>
          </a:prstGeom>
          <a:ln w="152400">
            <a:gradFill>
              <a:gsLst>
                <a:gs pos="0">
                  <a:srgbClr val="FFF200"/>
                </a:gs>
                <a:gs pos="45000">
                  <a:srgbClr val="FF7A00"/>
                </a:gs>
                <a:gs pos="70000">
                  <a:srgbClr val="FF0300"/>
                </a:gs>
                <a:gs pos="100000">
                  <a:srgbClr val="4D0808"/>
                </a:gs>
              </a:gsLst>
              <a:lin ang="5400000" scaled="0"/>
            </a:gradFill>
            <a:tailEnd type="triangle"/>
          </a:ln>
          <a:effectLst>
            <a:innerShdw blurRad="63500" dist="50800" dir="2700000">
              <a:prstClr val="black">
                <a:alpha val="50000"/>
              </a:prstClr>
            </a:innerShdw>
          </a:effectLst>
          <a:scene3d>
            <a:camera prst="orthographicFront"/>
            <a:lightRig rig="threePt" dir="t">
              <a:rot lat="0" lon="0" rev="3000000"/>
            </a:lightRig>
          </a:scene3d>
          <a:sp3d extrusionH="127000" contourW="12700">
            <a:bevelT w="127000" h="127000"/>
            <a:bevelB w="127000" h="127000"/>
            <a:contourClr>
              <a:srgbClr val="002060"/>
            </a:contourClr>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1472" y="571480"/>
            <a:ext cx="7929618" cy="800219"/>
          </a:xfrm>
          <a:prstGeom prst="rect">
            <a:avLst/>
          </a:prstGeom>
          <a:noFill/>
        </p:spPr>
        <p:txBody>
          <a:bodyPr>
            <a:spAutoFit/>
          </a:bodyPr>
          <a:lstStyle/>
          <a:p>
            <a:pPr algn="ctr" fontAlgn="auto">
              <a:spcBef>
                <a:spcPts val="0"/>
              </a:spcBef>
              <a:spcAft>
                <a:spcPts val="0"/>
              </a:spcAft>
              <a:defRPr/>
            </a:pPr>
            <a:r>
              <a:rPr lang="en-GB" sz="32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FLORID PSYCHOTIC HALLUCINATIONS</a:t>
            </a:r>
          </a:p>
          <a:p>
            <a:pPr algn="ctr" fontAlgn="auto">
              <a:spcBef>
                <a:spcPts val="0"/>
              </a:spcBef>
              <a:spcAft>
                <a:spcPts val="0"/>
              </a:spcAft>
              <a:defRPr/>
            </a:pPr>
            <a:endParaRPr lang="en-GB" sz="1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sp>
        <p:nvSpPr>
          <p:cNvPr id="26" name="Down Arrow 25"/>
          <p:cNvSpPr/>
          <p:nvPr/>
        </p:nvSpPr>
        <p:spPr>
          <a:xfrm>
            <a:off x="8286776" y="2285992"/>
            <a:ext cx="285752" cy="3429024"/>
          </a:xfrm>
          <a:prstGeom prst="downArrow">
            <a:avLst/>
          </a:prstGeom>
          <a:ln w="152400">
            <a:gradFill>
              <a:gsLst>
                <a:gs pos="0">
                  <a:srgbClr val="FFF200"/>
                </a:gs>
                <a:gs pos="45000">
                  <a:srgbClr val="FF7A00"/>
                </a:gs>
                <a:gs pos="70000">
                  <a:srgbClr val="FF0300"/>
                </a:gs>
                <a:gs pos="100000">
                  <a:srgbClr val="4D0808"/>
                </a:gs>
              </a:gsLst>
              <a:lin ang="5400000" scaled="0"/>
            </a:gradFill>
            <a:tailEnd type="triangle"/>
          </a:ln>
          <a:effectLst>
            <a:innerShdw blurRad="63500" dist="50800" dir="2700000">
              <a:prstClr val="black">
                <a:alpha val="50000"/>
              </a:prstClr>
            </a:innerShdw>
          </a:effectLst>
          <a:scene3d>
            <a:camera prst="orthographicFront"/>
            <a:lightRig rig="threePt" dir="t">
              <a:rot lat="0" lon="0" rev="3000000"/>
            </a:lightRig>
          </a:scene3d>
          <a:sp3d extrusionH="127000" contourW="12700">
            <a:bevelT w="127000" h="127000"/>
            <a:bevelB w="127000" h="127000"/>
            <a:contourClr>
              <a:srgbClr val="002060"/>
            </a:contourClr>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9711" name="TextBox 26"/>
          <p:cNvSpPr txBox="1">
            <a:spLocks noChangeArrowheads="1"/>
          </p:cNvSpPr>
          <p:nvPr/>
        </p:nvSpPr>
        <p:spPr bwMode="auto">
          <a:xfrm>
            <a:off x="7358063" y="1500188"/>
            <a:ext cx="1500187" cy="646112"/>
          </a:xfrm>
          <a:prstGeom prst="rect">
            <a:avLst/>
          </a:prstGeom>
          <a:noFill/>
          <a:ln w="9525">
            <a:noFill/>
            <a:miter lim="800000"/>
            <a:headEnd/>
            <a:tailEnd/>
          </a:ln>
        </p:spPr>
        <p:txBody>
          <a:bodyPr>
            <a:spAutoFit/>
          </a:bodyPr>
          <a:lstStyle/>
          <a:p>
            <a:pPr algn="r"/>
            <a:r>
              <a:rPr lang="en-GB"/>
              <a:t>POTENTIAL</a:t>
            </a:r>
            <a:br>
              <a:rPr lang="en-GB"/>
            </a:br>
            <a:r>
              <a:rPr lang="en-GB"/>
              <a:t>DANGER</a:t>
            </a:r>
          </a:p>
        </p:txBody>
      </p:sp>
      <p:sp>
        <p:nvSpPr>
          <p:cNvPr id="16" name="Footer Placeholder 15"/>
          <p:cNvSpPr>
            <a:spLocks noGrp="1"/>
          </p:cNvSpPr>
          <p:nvPr>
            <p:ph type="ftr" sz="quarter" idx="11"/>
          </p:nvPr>
        </p:nvSpPr>
        <p:spPr>
          <a:xfrm>
            <a:off x="683568" y="6356350"/>
            <a:ext cx="7488832" cy="365125"/>
          </a:xfrm>
        </p:spPr>
        <p:txBody>
          <a:bodyPr/>
          <a:lstStyle/>
          <a:p>
            <a:pPr>
              <a:defRPr/>
            </a:pPr>
            <a:r>
              <a:rPr lang="en-GB"/>
              <a:t>Dr Iain Bourne, IMPACT Training &amp; Consultation Ltd www.dangerousbehaviour.com,  impact@dangerousbehaviour.com</a:t>
            </a:r>
          </a:p>
        </p:txBody>
      </p:sp>
      <p:sp>
        <p:nvSpPr>
          <p:cNvPr id="4" name="Slide Number Placeholder 3"/>
          <p:cNvSpPr>
            <a:spLocks noGrp="1"/>
          </p:cNvSpPr>
          <p:nvPr>
            <p:ph type="sldNum" sz="quarter" idx="12"/>
          </p:nvPr>
        </p:nvSpPr>
        <p:spPr/>
        <p:txBody>
          <a:bodyPr/>
          <a:lstStyle/>
          <a:p>
            <a:pPr>
              <a:defRPr/>
            </a:pPr>
            <a:fld id="{992FA446-20EC-40CC-B7C7-D6180ABE19FC}" type="slidenum">
              <a:rPr lang="en-GB" smtClean="0"/>
              <a:pPr>
                <a:defRPr/>
              </a:pPr>
              <a:t>23</a:t>
            </a:fld>
            <a:endParaRPr lang="en-GB"/>
          </a:p>
        </p:txBody>
      </p:sp>
    </p:spTree>
    <p:extLst>
      <p:ext uri="{BB962C8B-B14F-4D97-AF65-F5344CB8AC3E}">
        <p14:creationId xmlns:p14="http://schemas.microsoft.com/office/powerpoint/2010/main" val="346320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178011"/>
          <a:ext cx="8289088" cy="501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71472" y="428604"/>
            <a:ext cx="7929618" cy="677108"/>
          </a:xfrm>
          <a:prstGeom prst="rect">
            <a:avLst/>
          </a:prstGeom>
          <a:noFill/>
        </p:spPr>
        <p:txBody>
          <a:bodyPr>
            <a:spAutoFit/>
          </a:bodyPr>
          <a:lstStyle/>
          <a:p>
            <a:pPr algn="ctr" fontAlgn="auto">
              <a:spcBef>
                <a:spcPts val="0"/>
              </a:spcBef>
              <a:spcAft>
                <a:spcPts val="0"/>
              </a:spcAft>
              <a:defRPr/>
            </a:pPr>
            <a:r>
              <a:rPr lang="en-GB" sz="24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MANAGING DANGEROUS PSYCHOTIC EPISODES</a:t>
            </a:r>
          </a:p>
          <a:p>
            <a:pPr algn="ctr" fontAlgn="auto">
              <a:spcBef>
                <a:spcPts val="0"/>
              </a:spcBef>
              <a:spcAft>
                <a:spcPts val="0"/>
              </a:spcAft>
              <a:defRPr/>
            </a:pPr>
            <a:endParaRPr lang="en-GB" sz="1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sp>
        <p:nvSpPr>
          <p:cNvPr id="5" name="Footer Placeholder 4"/>
          <p:cNvSpPr>
            <a:spLocks noGrp="1"/>
          </p:cNvSpPr>
          <p:nvPr>
            <p:ph type="ftr" sz="quarter" idx="11"/>
          </p:nvPr>
        </p:nvSpPr>
        <p:spPr>
          <a:xfrm>
            <a:off x="1691680" y="6356350"/>
            <a:ext cx="6264696" cy="365125"/>
          </a:xfrm>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992FA446-20EC-40CC-B7C7-D6180ABE19FC}" type="slidenum">
              <a:rPr lang="en-GB" smtClean="0"/>
              <a:pPr>
                <a:defRPr/>
              </a:pPr>
              <a:t>24</a:t>
            </a:fld>
            <a:endParaRPr lang="en-GB"/>
          </a:p>
        </p:txBody>
      </p:sp>
    </p:spTree>
    <p:extLst>
      <p:ext uri="{BB962C8B-B14F-4D97-AF65-F5344CB8AC3E}">
        <p14:creationId xmlns:p14="http://schemas.microsoft.com/office/powerpoint/2010/main" val="207871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7929618" cy="800219"/>
          </a:xfrm>
          <a:prstGeom prst="rect">
            <a:avLst/>
          </a:prstGeom>
          <a:noFill/>
        </p:spPr>
        <p:txBody>
          <a:bodyPr>
            <a:spAutoFit/>
          </a:bodyPr>
          <a:lstStyle/>
          <a:p>
            <a:pPr algn="ctr" fontAlgn="auto">
              <a:spcBef>
                <a:spcPts val="0"/>
              </a:spcBef>
              <a:spcAft>
                <a:spcPts val="0"/>
              </a:spcAft>
              <a:defRPr/>
            </a:pPr>
            <a:r>
              <a:rPr lang="en-GB" sz="32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CRISIS TEAMWORK</a:t>
            </a:r>
          </a:p>
          <a:p>
            <a:pPr algn="ctr" fontAlgn="auto">
              <a:spcBef>
                <a:spcPts val="0"/>
              </a:spcBef>
              <a:spcAft>
                <a:spcPts val="0"/>
              </a:spcAft>
              <a:defRPr/>
            </a:pPr>
            <a:endParaRPr lang="en-GB" sz="1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graphicFrame>
        <p:nvGraphicFramePr>
          <p:cNvPr id="3" name="Diagram 2"/>
          <p:cNvGraphicFramePr/>
          <p:nvPr/>
        </p:nvGraphicFramePr>
        <p:xfrm>
          <a:off x="571472" y="1252150"/>
          <a:ext cx="8218220" cy="4990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1259632" y="6356350"/>
            <a:ext cx="6912768" cy="365125"/>
          </a:xfrm>
        </p:spPr>
        <p:txBody>
          <a:bodyPr/>
          <a:lstStyle/>
          <a:p>
            <a:pPr>
              <a:defRPr/>
            </a:pPr>
            <a:r>
              <a:rPr lang="en-GB"/>
              <a:t>Dr Iain Bourne, IMPACT Training &amp; Consultation Ltd www.dangerousbehaviour.com,  impact@dangerousbehaviour.com</a:t>
            </a:r>
          </a:p>
        </p:txBody>
      </p:sp>
      <p:sp>
        <p:nvSpPr>
          <p:cNvPr id="6" name="Slide Number Placeholder 5"/>
          <p:cNvSpPr>
            <a:spLocks noGrp="1"/>
          </p:cNvSpPr>
          <p:nvPr>
            <p:ph type="sldNum" sz="quarter" idx="12"/>
          </p:nvPr>
        </p:nvSpPr>
        <p:spPr/>
        <p:txBody>
          <a:bodyPr/>
          <a:lstStyle/>
          <a:p>
            <a:pPr>
              <a:defRPr/>
            </a:pPr>
            <a:fld id="{992FA446-20EC-40CC-B7C7-D6180ABE19FC}" type="slidenum">
              <a:rPr lang="en-GB" smtClean="0"/>
              <a:pPr>
                <a:defRPr/>
              </a:pPr>
              <a:t>25</a:t>
            </a:fld>
            <a:endParaRPr lang="en-GB"/>
          </a:p>
        </p:txBody>
      </p:sp>
    </p:spTree>
    <p:extLst>
      <p:ext uri="{BB962C8B-B14F-4D97-AF65-F5344CB8AC3E}">
        <p14:creationId xmlns:p14="http://schemas.microsoft.com/office/powerpoint/2010/main" val="272614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191" y="161753"/>
            <a:ext cx="7929618" cy="800219"/>
          </a:xfrm>
          <a:prstGeom prst="rect">
            <a:avLst/>
          </a:prstGeom>
          <a:noFill/>
        </p:spPr>
        <p:txBody>
          <a:bodyPr>
            <a:spAutoFit/>
          </a:bodyPr>
          <a:lstStyle/>
          <a:p>
            <a:pPr algn="ctr" fontAlgn="auto">
              <a:spcBef>
                <a:spcPts val="0"/>
              </a:spcBef>
              <a:spcAft>
                <a:spcPts val="0"/>
              </a:spcAft>
              <a:defRPr/>
            </a:pPr>
            <a:r>
              <a:rPr lang="en-GB" sz="32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rPr>
              <a:t>WORKPLACE PROCEDURES</a:t>
            </a:r>
          </a:p>
          <a:p>
            <a:pPr algn="ctr" fontAlgn="auto">
              <a:spcBef>
                <a:spcPts val="0"/>
              </a:spcBef>
              <a:spcAft>
                <a:spcPts val="0"/>
              </a:spcAft>
              <a:defRPr/>
            </a:pPr>
            <a:endParaRPr lang="en-GB" sz="1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graphicFrame>
        <p:nvGraphicFramePr>
          <p:cNvPr id="4" name="Diagram 3"/>
          <p:cNvGraphicFramePr/>
          <p:nvPr/>
        </p:nvGraphicFramePr>
        <p:xfrm>
          <a:off x="607191" y="856734"/>
          <a:ext cx="7929618" cy="5596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992FA446-20EC-40CC-B7C7-D6180ABE19FC}" type="slidenum">
              <a:rPr lang="en-GB" smtClean="0"/>
              <a:pPr>
                <a:defRPr/>
              </a:pPr>
              <a:t>26</a:t>
            </a:fld>
            <a:endParaRPr lang="en-GB"/>
          </a:p>
        </p:txBody>
      </p:sp>
    </p:spTree>
    <p:extLst>
      <p:ext uri="{BB962C8B-B14F-4D97-AF65-F5344CB8AC3E}">
        <p14:creationId xmlns:p14="http://schemas.microsoft.com/office/powerpoint/2010/main" val="35838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9512" y="6356350"/>
            <a:ext cx="8640960" cy="365125"/>
          </a:xfrm>
        </p:spPr>
        <p:txBody>
          <a:bodyPr/>
          <a:lstStyle/>
          <a:p>
            <a:pPr>
              <a:defRPr/>
            </a:pPr>
            <a:r>
              <a:rPr lang="en-GB"/>
              <a:t>Dr Iain Bourne, IMPACT Training &amp; Consultation Ltd www.dangerousbehaviour.com,  </a:t>
            </a:r>
          </a:p>
          <a:p>
            <a:pPr>
              <a:defRPr/>
            </a:pPr>
            <a:r>
              <a:rPr lang="en-GB"/>
              <a:t>impact@dangerousbehaviour.com</a:t>
            </a:r>
          </a:p>
        </p:txBody>
      </p:sp>
      <p:graphicFrame>
        <p:nvGraphicFramePr>
          <p:cNvPr id="6" name="Table 5"/>
          <p:cNvGraphicFramePr>
            <a:graphicFrameLocks noGrp="1"/>
          </p:cNvGraphicFramePr>
          <p:nvPr>
            <p:extLst>
              <p:ext uri="{D42A27DB-BD31-4B8C-83A1-F6EECF244321}">
                <p14:modId xmlns:p14="http://schemas.microsoft.com/office/powerpoint/2010/main" val="3462293727"/>
              </p:ext>
            </p:extLst>
          </p:nvPr>
        </p:nvGraphicFramePr>
        <p:xfrm>
          <a:off x="251520" y="709327"/>
          <a:ext cx="8640960" cy="6036004"/>
        </p:xfrm>
        <a:graphic>
          <a:graphicData uri="http://schemas.openxmlformats.org/drawingml/2006/table">
            <a:tbl>
              <a:tblPr firstRow="1" bandRow="1">
                <a:tableStyleId>{616DA210-FB5B-4158-B5E0-FEB733F419BA}</a:tableStyleId>
              </a:tblPr>
              <a:tblGrid>
                <a:gridCol w="655272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1581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DIFFICULT, DISTURBING &amp; DANGEROUS BEHAVIOUR</a:t>
                      </a:r>
                    </a:p>
                    <a:p>
                      <a:pPr algn="ctr"/>
                      <a:r>
                        <a:rPr lang="en-GB" sz="1200"/>
                        <a:t>Focus: Facing Immediate Aggression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a:t>Duration: 1 Day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a:t>The signature course delivered in a fringe theatre style focussing on personal safety in the face of imminent danger.  Defusing &amp; de-escalation skills, managing own acute</a:t>
                      </a:r>
                      <a:r>
                        <a:rPr lang="en-GB" sz="1200" b="0" baseline="0"/>
                        <a:t> stress responses,  managing uncontained rage, behaviour influenced by alcohol, drugs,  and psychosis. Lone-working, residential and centre-based practices. teamwork issues, threats.</a:t>
                      </a:r>
                      <a:endParaRPr lang="en-GB" sz="1200" b="0"/>
                    </a:p>
                  </a:txBody>
                  <a:tcPr>
                    <a:solidFill>
                      <a:schemeClr val="bg1"/>
                    </a:solidFill>
                  </a:tcPr>
                </a:tc>
                <a:tc>
                  <a:txBody>
                    <a:bodyPr/>
                    <a:lstStyle/>
                    <a:p>
                      <a:pPr algn="ctr"/>
                      <a:r>
                        <a:rPr lang="en-GB" sz="2000" b="1">
                          <a:solidFill>
                            <a:srgbClr val="FF0000"/>
                          </a:solidFill>
                        </a:rPr>
                        <a:t>CRITICAL TRAINING</a:t>
                      </a:r>
                    </a:p>
                  </a:txBody>
                  <a:tcPr>
                    <a:solidFill>
                      <a:schemeClr val="bg1"/>
                    </a:solidFill>
                  </a:tcPr>
                </a:tc>
                <a:extLst>
                  <a:ext uri="{0D108BD9-81ED-4DB2-BD59-A6C34878D82A}">
                    <a16:rowId xmlns:a16="http://schemas.microsoft.com/office/drawing/2014/main" val="10000"/>
                  </a:ext>
                </a:extLst>
              </a:tr>
              <a:tr h="1397527">
                <a:tc>
                  <a:txBody>
                    <a:bodyPr/>
                    <a:lstStyle/>
                    <a:p>
                      <a:pPr algn="ctr"/>
                      <a:r>
                        <a:rPr lang="en-GB" sz="1200" b="1">
                          <a:solidFill>
                            <a:srgbClr val="FF0000"/>
                          </a:solidFill>
                        </a:rPr>
                        <a:t>EDGE OF DARKNESS</a:t>
                      </a:r>
                    </a:p>
                    <a:p>
                      <a:pPr algn="ctr"/>
                      <a:r>
                        <a:rPr lang="en-GB" sz="1200" b="1"/>
                        <a:t>Focus: Suicidal Behaviour &amp; Deliberate Self-Harm</a:t>
                      </a:r>
                    </a:p>
                    <a:p>
                      <a:pPr algn="ctr"/>
                      <a:r>
                        <a:rPr lang="en-GB" sz="1200" b="1"/>
                        <a:t>Duration: 1 Day</a:t>
                      </a:r>
                    </a:p>
                    <a:p>
                      <a:pPr algn="ctr"/>
                      <a:r>
                        <a:rPr lang="en-GB" sz="1200"/>
                        <a:t>Using narrated and </a:t>
                      </a:r>
                      <a:r>
                        <a:rPr lang="en-GB" sz="1200" err="1"/>
                        <a:t>dramatised</a:t>
                      </a:r>
                      <a:r>
                        <a:rPr lang="en-GB" sz="1200"/>
                        <a:t> case studies the course demonstrates skills in assessing suicide risk, containing immediate suicide risk, working with chronic risk, working with suicide risk  influenced by psychotic experiences</a:t>
                      </a:r>
                      <a:r>
                        <a:rPr lang="en-GB" sz="1200" baseline="0"/>
                        <a:t> – as well as looking at epidemiology, ethical issues  and support issues. Dissociation, emotional regulation,  derealisation and numbing are explored as core concepts in relation to self-harm and out of these strategies for assisting those affected are identified</a:t>
                      </a:r>
                      <a:endParaRPr lang="en-GB" sz="1200" b="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FF0000"/>
                          </a:solidFill>
                        </a:rPr>
                        <a:t>CRITICAL TRAINING</a:t>
                      </a:r>
                    </a:p>
                    <a:p>
                      <a:pPr algn="ctr"/>
                      <a:endParaRPr lang="en-GB" sz="1050" b="0" kern="1200" baseline="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1296144">
                <a:tc>
                  <a:txBody>
                    <a:bodyPr/>
                    <a:lstStyle/>
                    <a:p>
                      <a:pPr algn="ctr"/>
                      <a:r>
                        <a:rPr lang="en-GB" sz="1200" b="1">
                          <a:solidFill>
                            <a:srgbClr val="FFC000"/>
                          </a:solidFill>
                        </a:rPr>
                        <a:t>TROUBLED MINDS</a:t>
                      </a:r>
                    </a:p>
                    <a:p>
                      <a:pPr algn="ctr"/>
                      <a:r>
                        <a:rPr lang="en-GB" sz="1200" b="1"/>
                        <a:t>Focus: Mental Health Issues</a:t>
                      </a:r>
                    </a:p>
                    <a:p>
                      <a:pPr algn="ctr"/>
                      <a:r>
                        <a:rPr lang="en-GB" sz="1200" b="1"/>
                        <a:t>Duration: 1</a:t>
                      </a:r>
                      <a:r>
                        <a:rPr lang="en-GB" sz="1200" b="1" baseline="0"/>
                        <a:t> Day</a:t>
                      </a:r>
                    </a:p>
                    <a:p>
                      <a:pPr algn="ctr"/>
                      <a:r>
                        <a:rPr lang="en-GB" sz="1200" baseline="0"/>
                        <a:t>A unique look at mental health delivered via “Talking Heads” stories that bring to life the stories behind the service user’s experience. Depression, anxiety, stress, OCD,  trauma, psychosis , and personality disorders are looked at (according to course length). In addition, mental health legislation and the mental health system  are covered.</a:t>
                      </a:r>
                      <a:endParaRPr lang="en-GB" sz="1200" b="0"/>
                    </a:p>
                    <a:p>
                      <a:pPr algn="ctr"/>
                      <a:endParaRPr lang="en-GB" sz="1050" b="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baseline="0">
                          <a:solidFill>
                            <a:srgbClr val="FFC000"/>
                          </a:solidFill>
                          <a:latin typeface="+mn-lt"/>
                          <a:ea typeface="+mn-ea"/>
                          <a:cs typeface="+mn-cs"/>
                        </a:rPr>
                        <a:t>ESSENTIAL TRAINING</a:t>
                      </a:r>
                    </a:p>
                  </a:txBody>
                  <a:tcPr>
                    <a:solidFill>
                      <a:schemeClr val="bg1"/>
                    </a:solidFill>
                  </a:tcPr>
                </a:tc>
                <a:extLst>
                  <a:ext uri="{0D108BD9-81ED-4DB2-BD59-A6C34878D82A}">
                    <a16:rowId xmlns:a16="http://schemas.microsoft.com/office/drawing/2014/main" val="10002"/>
                  </a:ext>
                </a:extLst>
              </a:tr>
              <a:tr h="1368152">
                <a:tc>
                  <a:txBody>
                    <a:bodyPr/>
                    <a:lstStyle/>
                    <a:p>
                      <a:pPr algn="ctr"/>
                      <a:r>
                        <a:rPr lang="en-GB" sz="1200" b="1">
                          <a:solidFill>
                            <a:srgbClr val="00B050"/>
                          </a:solidFill>
                        </a:rPr>
                        <a:t>SPECIALIST MENTAL HEALTH WORKSHOPS</a:t>
                      </a:r>
                    </a:p>
                    <a:p>
                      <a:pPr algn="ctr"/>
                      <a:endParaRPr lang="en-GB" sz="1200" b="1"/>
                    </a:p>
                    <a:p>
                      <a:pPr algn="ctr"/>
                      <a:r>
                        <a:rPr lang="en-GB" sz="1200" b="1"/>
                        <a:t>Including those covering </a:t>
                      </a:r>
                    </a:p>
                    <a:p>
                      <a:pPr algn="ctr"/>
                      <a:r>
                        <a:rPr lang="en-GB" sz="1200" b="1"/>
                        <a:t>Anxiety, Stress, Depression, Trauma, Psychosis, Personality Disorder etc.</a:t>
                      </a:r>
                    </a:p>
                    <a:p>
                      <a:pPr algn="ctr"/>
                      <a:r>
                        <a:rPr lang="en-GB" sz="1200" b="1"/>
                        <a:t>Visit </a:t>
                      </a:r>
                      <a:r>
                        <a:rPr lang="en-GB" sz="1200" b="1">
                          <a:hlinkClick r:id="rId3"/>
                        </a:rPr>
                        <a:t>www.dangerousbehaviour.com</a:t>
                      </a:r>
                      <a:r>
                        <a:rPr lang="en-GB" sz="1200" b="1"/>
                        <a:t> for further details</a:t>
                      </a:r>
                    </a:p>
                    <a:p>
                      <a:pPr algn="ctr"/>
                      <a:r>
                        <a:rPr lang="en-GB" sz="1200" b="1"/>
                        <a:t>Or email us at impact@dangerousbehaviour.com</a:t>
                      </a:r>
                      <a:endParaRPr lang="en-GB" sz="1200" b="0"/>
                    </a:p>
                  </a:txBody>
                  <a:tcPr>
                    <a:solidFill>
                      <a:schemeClr val="bg1"/>
                    </a:solidFill>
                  </a:tcPr>
                </a:tc>
                <a:tc>
                  <a:txBody>
                    <a:bodyPr/>
                    <a:lstStyle/>
                    <a:p>
                      <a:pPr algn="ctr"/>
                      <a:r>
                        <a:rPr lang="en-GB" sz="2000" b="1" baseline="0">
                          <a:solidFill>
                            <a:srgbClr val="00B050"/>
                          </a:solidFill>
                        </a:rPr>
                        <a:t>DEVELOPMENTAL TRAINING</a:t>
                      </a:r>
                    </a:p>
                  </a:txBody>
                  <a:tcPr>
                    <a:solidFill>
                      <a:schemeClr val="bg1"/>
                    </a:solidFill>
                  </a:tcPr>
                </a:tc>
                <a:extLst>
                  <a:ext uri="{0D108BD9-81ED-4DB2-BD59-A6C34878D82A}">
                    <a16:rowId xmlns:a16="http://schemas.microsoft.com/office/drawing/2014/main" val="10003"/>
                  </a:ext>
                </a:extLst>
              </a:tr>
            </a:tbl>
          </a:graphicData>
        </a:graphic>
      </p:graphicFrame>
      <p:sp>
        <p:nvSpPr>
          <p:cNvPr id="36885" name="TextBox 6"/>
          <p:cNvSpPr txBox="1">
            <a:spLocks noChangeArrowheads="1"/>
          </p:cNvSpPr>
          <p:nvPr/>
        </p:nvSpPr>
        <p:spPr bwMode="auto">
          <a:xfrm>
            <a:off x="179388" y="188913"/>
            <a:ext cx="8569325" cy="368300"/>
          </a:xfrm>
          <a:prstGeom prst="rect">
            <a:avLst/>
          </a:prstGeom>
          <a:noFill/>
          <a:ln w="9525">
            <a:noFill/>
            <a:miter lim="800000"/>
            <a:headEnd/>
            <a:tailEnd/>
          </a:ln>
        </p:spPr>
        <p:txBody>
          <a:bodyPr>
            <a:spAutoFit/>
          </a:bodyPr>
          <a:lstStyle/>
          <a:p>
            <a:pPr algn="ctr"/>
            <a:r>
              <a:rPr lang="en-GB" b="1"/>
              <a:t>DRAMATIC MENTAL HEALTH TRAINING</a:t>
            </a:r>
          </a:p>
        </p:txBody>
      </p:sp>
      <p:sp>
        <p:nvSpPr>
          <p:cNvPr id="3" name="Slide Number Placeholder 2"/>
          <p:cNvSpPr>
            <a:spLocks noGrp="1"/>
          </p:cNvSpPr>
          <p:nvPr>
            <p:ph type="sldNum" sz="quarter" idx="12"/>
          </p:nvPr>
        </p:nvSpPr>
        <p:spPr/>
        <p:txBody>
          <a:bodyPr/>
          <a:lstStyle/>
          <a:p>
            <a:pPr>
              <a:defRPr/>
            </a:pPr>
            <a:fld id="{992FA446-20EC-40CC-B7C7-D6180ABE19FC}" type="slidenum">
              <a:rPr lang="en-GB" smtClean="0"/>
              <a:pPr>
                <a:defRPr/>
              </a:pPr>
              <a:t>27</a:t>
            </a:fld>
            <a:endParaRPr lang="en-GB"/>
          </a:p>
        </p:txBody>
      </p:sp>
      <p:sp>
        <p:nvSpPr>
          <p:cNvPr id="7" name="Down Arrow 12">
            <a:extLst>
              <a:ext uri="{FF2B5EF4-FFF2-40B4-BE49-F238E27FC236}">
                <a16:creationId xmlns:a16="http://schemas.microsoft.com/office/drawing/2014/main" id="{7646D68E-5A57-4987-8B6B-E88894FFAC3E}"/>
              </a:ext>
            </a:extLst>
          </p:cNvPr>
          <p:cNvSpPr/>
          <p:nvPr/>
        </p:nvSpPr>
        <p:spPr>
          <a:xfrm>
            <a:off x="7524328" y="1700808"/>
            <a:ext cx="566791"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Down Arrow 12">
            <a:extLst>
              <a:ext uri="{FF2B5EF4-FFF2-40B4-BE49-F238E27FC236}">
                <a16:creationId xmlns:a16="http://schemas.microsoft.com/office/drawing/2014/main" id="{60C38B4D-74E3-47D6-9162-D3FCF8922A5A}"/>
              </a:ext>
            </a:extLst>
          </p:cNvPr>
          <p:cNvSpPr/>
          <p:nvPr/>
        </p:nvSpPr>
        <p:spPr>
          <a:xfrm>
            <a:off x="7524328" y="3189939"/>
            <a:ext cx="566791"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Down Arrow 12">
            <a:extLst>
              <a:ext uri="{FF2B5EF4-FFF2-40B4-BE49-F238E27FC236}">
                <a16:creationId xmlns:a16="http://schemas.microsoft.com/office/drawing/2014/main" id="{4014599A-79C0-4149-AF33-CE2A27CA2D1B}"/>
              </a:ext>
            </a:extLst>
          </p:cNvPr>
          <p:cNvSpPr/>
          <p:nvPr/>
        </p:nvSpPr>
        <p:spPr>
          <a:xfrm>
            <a:off x="7524328" y="4690866"/>
            <a:ext cx="566791"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9D7AE3-7BDD-4C6D-A818-E8BB89942790}"/>
              </a:ext>
            </a:extLst>
          </p:cNvPr>
          <p:cNvSpPr>
            <a:spLocks noGrp="1"/>
          </p:cNvSpPr>
          <p:nvPr>
            <p:ph type="ftr" sz="quarter" idx="11"/>
          </p:nvPr>
        </p:nvSpPr>
        <p:spPr>
          <a:xfrm>
            <a:off x="2483768" y="6356350"/>
            <a:ext cx="4069432" cy="365125"/>
          </a:xfrm>
        </p:spPr>
        <p:txBody>
          <a:bodyPr/>
          <a:lstStyle/>
          <a:p>
            <a:pPr>
              <a:defRPr/>
            </a:pPr>
            <a:r>
              <a:rPr lang="en-GB"/>
              <a:t>Dr Iain Bourne, IMPACT Training &amp; Consultation Ltd www.dangerousbehaviour.com,  impact@dangerousbehaviour.com</a:t>
            </a:r>
          </a:p>
        </p:txBody>
      </p:sp>
      <p:sp>
        <p:nvSpPr>
          <p:cNvPr id="3" name="Slide Number Placeholder 2">
            <a:extLst>
              <a:ext uri="{FF2B5EF4-FFF2-40B4-BE49-F238E27FC236}">
                <a16:creationId xmlns:a16="http://schemas.microsoft.com/office/drawing/2014/main" id="{26AF14AF-4210-427B-B171-B731612B6D21}"/>
              </a:ext>
            </a:extLst>
          </p:cNvPr>
          <p:cNvSpPr>
            <a:spLocks noGrp="1"/>
          </p:cNvSpPr>
          <p:nvPr>
            <p:ph type="sldNum" sz="quarter" idx="12"/>
          </p:nvPr>
        </p:nvSpPr>
        <p:spPr/>
        <p:txBody>
          <a:bodyPr/>
          <a:lstStyle/>
          <a:p>
            <a:pPr>
              <a:defRPr/>
            </a:pPr>
            <a:fld id="{992FA446-20EC-40CC-B7C7-D6180ABE19FC}" type="slidenum">
              <a:rPr lang="en-GB" smtClean="0"/>
              <a:pPr>
                <a:defRPr/>
              </a:pPr>
              <a:t>3</a:t>
            </a:fld>
            <a:endParaRPr lang="en-GB"/>
          </a:p>
        </p:txBody>
      </p:sp>
      <p:sp>
        <p:nvSpPr>
          <p:cNvPr id="4" name="TextBox 3">
            <a:extLst>
              <a:ext uri="{FF2B5EF4-FFF2-40B4-BE49-F238E27FC236}">
                <a16:creationId xmlns:a16="http://schemas.microsoft.com/office/drawing/2014/main" id="{CA1C3935-3665-4608-9476-ABE919D54CF7}"/>
              </a:ext>
            </a:extLst>
          </p:cNvPr>
          <p:cNvSpPr txBox="1"/>
          <p:nvPr/>
        </p:nvSpPr>
        <p:spPr>
          <a:xfrm>
            <a:off x="458806" y="270973"/>
            <a:ext cx="7929618" cy="769441"/>
          </a:xfrm>
          <a:prstGeom prst="rect">
            <a:avLst/>
          </a:prstGeom>
          <a:noFill/>
        </p:spPr>
        <p:txBody>
          <a:bodyPr>
            <a:spAutoFit/>
          </a:bodyPr>
          <a:lstStyle/>
          <a:p>
            <a:pPr algn="ctr" fontAlgn="auto">
              <a:spcBef>
                <a:spcPts val="0"/>
              </a:spcBef>
              <a:spcAft>
                <a:spcPts val="0"/>
              </a:spcAft>
              <a:defRPr/>
            </a:pPr>
            <a:r>
              <a:rPr lang="en-GB" sz="24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THE DIFFICULT SCENARIOS 1, 2 &amp; 3</a:t>
            </a:r>
          </a:p>
          <a:p>
            <a:pPr algn="ctr" fontAlgn="auto">
              <a:spcBef>
                <a:spcPts val="0"/>
              </a:spcBef>
              <a:spcAft>
                <a:spcPts val="0"/>
              </a:spcAft>
              <a:defRPr/>
            </a:pPr>
            <a:r>
              <a:rPr lang="en-GB" sz="20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REACTION-ASSESSMENT-RESPONSE</a:t>
            </a:r>
          </a:p>
        </p:txBody>
      </p:sp>
      <p:graphicFrame>
        <p:nvGraphicFramePr>
          <p:cNvPr id="5" name="Table 4">
            <a:extLst>
              <a:ext uri="{FF2B5EF4-FFF2-40B4-BE49-F238E27FC236}">
                <a16:creationId xmlns:a16="http://schemas.microsoft.com/office/drawing/2014/main" id="{D87A7AEF-E9D0-48AE-AFE2-7ABE35100D97}"/>
              </a:ext>
            </a:extLst>
          </p:cNvPr>
          <p:cNvGraphicFramePr>
            <a:graphicFrameLocks noGrp="1"/>
          </p:cNvGraphicFramePr>
          <p:nvPr>
            <p:extLst>
              <p:ext uri="{D42A27DB-BD31-4B8C-83A1-F6EECF244321}">
                <p14:modId xmlns:p14="http://schemas.microsoft.com/office/powerpoint/2010/main" val="1201929139"/>
              </p:ext>
            </p:extLst>
          </p:nvPr>
        </p:nvGraphicFramePr>
        <p:xfrm>
          <a:off x="539552" y="1340768"/>
          <a:ext cx="8147248" cy="4888467"/>
        </p:xfrm>
        <a:graphic>
          <a:graphicData uri="http://schemas.openxmlformats.org/drawingml/2006/table">
            <a:tbl>
              <a:tblPr firstRow="1" bandRow="1">
                <a:tableStyleId>{5940675A-B579-460E-94D1-54222C63F5DA}</a:tableStyleId>
              </a:tblPr>
              <a:tblGrid>
                <a:gridCol w="905272">
                  <a:extLst>
                    <a:ext uri="{9D8B030D-6E8A-4147-A177-3AD203B41FA5}">
                      <a16:colId xmlns:a16="http://schemas.microsoft.com/office/drawing/2014/main" val="690665086"/>
                    </a:ext>
                  </a:extLst>
                </a:gridCol>
                <a:gridCol w="2413992">
                  <a:extLst>
                    <a:ext uri="{9D8B030D-6E8A-4147-A177-3AD203B41FA5}">
                      <a16:colId xmlns:a16="http://schemas.microsoft.com/office/drawing/2014/main" val="3759024490"/>
                    </a:ext>
                  </a:extLst>
                </a:gridCol>
                <a:gridCol w="2413992">
                  <a:extLst>
                    <a:ext uri="{9D8B030D-6E8A-4147-A177-3AD203B41FA5}">
                      <a16:colId xmlns:a16="http://schemas.microsoft.com/office/drawing/2014/main" val="908600524"/>
                    </a:ext>
                  </a:extLst>
                </a:gridCol>
                <a:gridCol w="2413992">
                  <a:extLst>
                    <a:ext uri="{9D8B030D-6E8A-4147-A177-3AD203B41FA5}">
                      <a16:colId xmlns:a16="http://schemas.microsoft.com/office/drawing/2014/main" val="1281040676"/>
                    </a:ext>
                  </a:extLst>
                </a:gridCol>
              </a:tblGrid>
              <a:tr h="808941">
                <a:tc>
                  <a:txBody>
                    <a:bodyPr/>
                    <a:lstStyle/>
                    <a:p>
                      <a:endParaRPr lang="en-GB"/>
                    </a:p>
                  </a:txBody>
                  <a:tcPr/>
                </a:tc>
                <a:tc>
                  <a:txBody>
                    <a:bodyPr/>
                    <a:lstStyle/>
                    <a:p>
                      <a:r>
                        <a:rPr lang="en-GB" sz="1400" b="1" u="sng"/>
                        <a:t>REACTION</a:t>
                      </a:r>
                      <a:r>
                        <a:rPr lang="en-GB" sz="1400"/>
                        <a:t> – what is the affect of the behaviour on you -emotionally and physically</a:t>
                      </a:r>
                    </a:p>
                  </a:txBody>
                  <a:tcPr/>
                </a:tc>
                <a:tc>
                  <a:txBody>
                    <a:bodyPr/>
                    <a:lstStyle/>
                    <a:p>
                      <a:r>
                        <a:rPr lang="en-GB" sz="1400" b="1" u="sng"/>
                        <a:t>ASSESSMENT</a:t>
                      </a:r>
                      <a:r>
                        <a:rPr lang="en-GB" sz="1400"/>
                        <a:t> – what is driving their behaviour, what sense can you make of it and what are the risks?</a:t>
                      </a:r>
                    </a:p>
                  </a:txBody>
                  <a:tcPr/>
                </a:tc>
                <a:tc>
                  <a:txBody>
                    <a:bodyPr/>
                    <a:lstStyle/>
                    <a:p>
                      <a:r>
                        <a:rPr lang="en-GB" sz="1400" b="1" u="sng"/>
                        <a:t>RESPONSE</a:t>
                      </a:r>
                      <a:r>
                        <a:rPr lang="en-GB" sz="1400"/>
                        <a:t> – what could you do to respond appropriately and effectively? </a:t>
                      </a:r>
                    </a:p>
                  </a:txBody>
                  <a:tcPr/>
                </a:tc>
                <a:extLst>
                  <a:ext uri="{0D108BD9-81ED-4DB2-BD59-A6C34878D82A}">
                    <a16:rowId xmlns:a16="http://schemas.microsoft.com/office/drawing/2014/main" val="2182269956"/>
                  </a:ext>
                </a:extLst>
              </a:tr>
              <a:tr h="1314529">
                <a:tc>
                  <a:txBody>
                    <a:bodyPr/>
                    <a:lstStyle/>
                    <a:p>
                      <a:r>
                        <a:rPr lang="en-GB"/>
                        <a:t>ANDY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82890544"/>
                  </a:ext>
                </a:extLst>
              </a:tr>
              <a:tr h="1314529">
                <a:tc>
                  <a:txBody>
                    <a:bodyPr/>
                    <a:lstStyle/>
                    <a:p>
                      <a:r>
                        <a:rPr lang="en-GB"/>
                        <a:t>BRIAN</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19725813"/>
                  </a:ext>
                </a:extLst>
              </a:tr>
              <a:tr h="1314529">
                <a:tc>
                  <a:txBody>
                    <a:bodyPr/>
                    <a:lstStyle/>
                    <a:p>
                      <a:r>
                        <a:rPr lang="en-GB"/>
                        <a:t>CRAIG</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13308281"/>
                  </a:ext>
                </a:extLst>
              </a:tr>
            </a:tbl>
          </a:graphicData>
        </a:graphic>
      </p:graphicFrame>
    </p:spTree>
    <p:extLst>
      <p:ext uri="{BB962C8B-B14F-4D97-AF65-F5344CB8AC3E}">
        <p14:creationId xmlns:p14="http://schemas.microsoft.com/office/powerpoint/2010/main" val="19802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500042"/>
            <a:ext cx="7929618" cy="461665"/>
          </a:xfrm>
          <a:prstGeom prst="rect">
            <a:avLst/>
          </a:prstGeom>
          <a:noFill/>
        </p:spPr>
        <p:txBody>
          <a:bodyPr>
            <a:spAutoFit/>
          </a:bodyPr>
          <a:lstStyle/>
          <a:p>
            <a:pPr algn="ctr" fontAlgn="auto">
              <a:spcBef>
                <a:spcPts val="0"/>
              </a:spcBef>
              <a:spcAft>
                <a:spcPts val="0"/>
              </a:spcAft>
              <a:defRPr/>
            </a:pPr>
            <a:r>
              <a:rPr lang="en-GB" sz="2400" b="1" spc="10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mn-lt"/>
                <a:cs typeface="+mn-cs"/>
              </a:rPr>
              <a:t>ORIENTATION</a:t>
            </a:r>
          </a:p>
        </p:txBody>
      </p:sp>
      <p:sp>
        <p:nvSpPr>
          <p:cNvPr id="6" name="Rounded Rectangle 5"/>
          <p:cNvSpPr/>
          <p:nvPr/>
        </p:nvSpPr>
        <p:spPr>
          <a:xfrm>
            <a:off x="511249" y="1082425"/>
            <a:ext cx="3772719" cy="834407"/>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Facing danger is not part of the role, but a hazard accompanies it. It should not be accepted, but does need to be managed</a:t>
            </a:r>
          </a:p>
        </p:txBody>
      </p:sp>
      <p:sp>
        <p:nvSpPr>
          <p:cNvPr id="5" name="Slide Number Placeholder 4"/>
          <p:cNvSpPr>
            <a:spLocks noGrp="1"/>
          </p:cNvSpPr>
          <p:nvPr>
            <p:ph type="sldNum" sz="quarter" idx="12"/>
          </p:nvPr>
        </p:nvSpPr>
        <p:spPr/>
        <p:txBody>
          <a:bodyPr/>
          <a:lstStyle/>
          <a:p>
            <a:pPr>
              <a:defRPr/>
            </a:pPr>
            <a:fld id="{992FA446-20EC-40CC-B7C7-D6180ABE19FC}" type="slidenum">
              <a:rPr lang="en-GB" smtClean="0"/>
              <a:pPr>
                <a:defRPr/>
              </a:pPr>
              <a:t>4</a:t>
            </a:fld>
            <a:endParaRPr lang="en-GB"/>
          </a:p>
        </p:txBody>
      </p:sp>
      <p:sp>
        <p:nvSpPr>
          <p:cNvPr id="20" name="Rounded Rectangle 5"/>
          <p:cNvSpPr/>
          <p:nvPr/>
        </p:nvSpPr>
        <p:spPr>
          <a:xfrm>
            <a:off x="511249" y="2106215"/>
            <a:ext cx="3772719" cy="834407"/>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Professional practice involves being alert to danger and minimising that danger</a:t>
            </a:r>
          </a:p>
        </p:txBody>
      </p:sp>
      <p:sp>
        <p:nvSpPr>
          <p:cNvPr id="21" name="Rounded Rectangle 5"/>
          <p:cNvSpPr/>
          <p:nvPr/>
        </p:nvSpPr>
        <p:spPr>
          <a:xfrm>
            <a:off x="511249" y="3111357"/>
            <a:ext cx="3772719" cy="834407"/>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When faced with danger use “Front-end Skills” not Crisis Resolution or Conflict Management Skills</a:t>
            </a:r>
          </a:p>
        </p:txBody>
      </p:sp>
      <p:sp>
        <p:nvSpPr>
          <p:cNvPr id="22" name="Rounded Rectangle 5"/>
          <p:cNvSpPr/>
          <p:nvPr/>
        </p:nvSpPr>
        <p:spPr>
          <a:xfrm>
            <a:off x="511249" y="4092316"/>
            <a:ext cx="3772719" cy="834407"/>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Be generous and respectful to the person but firm and resolute on the issue</a:t>
            </a:r>
          </a:p>
        </p:txBody>
      </p:sp>
      <p:sp>
        <p:nvSpPr>
          <p:cNvPr id="23" name="Rounded Rectangle 5"/>
          <p:cNvSpPr/>
          <p:nvPr/>
        </p:nvSpPr>
        <p:spPr>
          <a:xfrm>
            <a:off x="512425" y="5073275"/>
            <a:ext cx="3772719" cy="834407"/>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Always do something: not more, less, but always something</a:t>
            </a:r>
          </a:p>
        </p:txBody>
      </p:sp>
      <p:sp>
        <p:nvSpPr>
          <p:cNvPr id="24" name="Rounded Rectangle 5"/>
          <p:cNvSpPr/>
          <p:nvPr/>
        </p:nvSpPr>
        <p:spPr>
          <a:xfrm>
            <a:off x="4914081" y="1082424"/>
            <a:ext cx="3772719" cy="834407"/>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Carry out, risk assessments, share information, and actively follow policies, procedures and practices</a:t>
            </a:r>
          </a:p>
        </p:txBody>
      </p:sp>
      <p:sp>
        <p:nvSpPr>
          <p:cNvPr id="25" name="Rounded Rectangle 5"/>
          <p:cNvSpPr/>
          <p:nvPr/>
        </p:nvSpPr>
        <p:spPr>
          <a:xfrm>
            <a:off x="4914080" y="2106215"/>
            <a:ext cx="3772719" cy="834407"/>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It is always preferable to withdraw, consult, alert others, remove those at risk, and seek back-up than to deal with danger alone</a:t>
            </a:r>
          </a:p>
        </p:txBody>
      </p:sp>
      <p:sp>
        <p:nvSpPr>
          <p:cNvPr id="26" name="Rounded Rectangle 5"/>
          <p:cNvSpPr/>
          <p:nvPr/>
        </p:nvSpPr>
        <p:spPr>
          <a:xfrm>
            <a:off x="4914080" y="3116079"/>
            <a:ext cx="3772719" cy="834407"/>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Use Defusing, De-escalating and Rapid Reaction Skills according to the degree of danger. Dealing with the problem/issue comes later</a:t>
            </a:r>
            <a:r>
              <a:rPr lang="en-GB" sz="1400"/>
              <a:t>.</a:t>
            </a:r>
          </a:p>
        </p:txBody>
      </p:sp>
      <p:sp>
        <p:nvSpPr>
          <p:cNvPr id="27" name="Rounded Rectangle 5"/>
          <p:cNvSpPr/>
          <p:nvPr/>
        </p:nvSpPr>
        <p:spPr>
          <a:xfrm>
            <a:off x="4914080" y="4092316"/>
            <a:ext cx="3772719" cy="834407"/>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If the person tries to negotiate or argue use the “Broken Record Technique” </a:t>
            </a:r>
          </a:p>
        </p:txBody>
      </p:sp>
      <p:sp>
        <p:nvSpPr>
          <p:cNvPr id="28" name="Rounded Rectangle 5"/>
          <p:cNvSpPr/>
          <p:nvPr/>
        </p:nvSpPr>
        <p:spPr>
          <a:xfrm>
            <a:off x="4929752" y="5068553"/>
            <a:ext cx="3772719" cy="834407"/>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a:t>Do not allow dangerous and/or uncontrolled behaviour to take control – but keep it simple</a:t>
            </a:r>
          </a:p>
        </p:txBody>
      </p:sp>
      <p:sp>
        <p:nvSpPr>
          <p:cNvPr id="2" name="Arrow: Right 1"/>
          <p:cNvSpPr/>
          <p:nvPr/>
        </p:nvSpPr>
        <p:spPr>
          <a:xfrm>
            <a:off x="4354832" y="1317937"/>
            <a:ext cx="4883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p:cNvSpPr/>
          <p:nvPr/>
        </p:nvSpPr>
        <p:spPr>
          <a:xfrm>
            <a:off x="4354832" y="2307394"/>
            <a:ext cx="4883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p:cNvSpPr/>
          <p:nvPr/>
        </p:nvSpPr>
        <p:spPr>
          <a:xfrm>
            <a:off x="4354832" y="3312536"/>
            <a:ext cx="4883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p:cNvSpPr/>
          <p:nvPr/>
        </p:nvSpPr>
        <p:spPr>
          <a:xfrm>
            <a:off x="4354832" y="4293495"/>
            <a:ext cx="4883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p:cNvSpPr/>
          <p:nvPr/>
        </p:nvSpPr>
        <p:spPr>
          <a:xfrm>
            <a:off x="4363256" y="5266111"/>
            <a:ext cx="4883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187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6B7C80-55C0-314A-A49D-192DA0A899B6}"/>
              </a:ext>
            </a:extLst>
          </p:cNvPr>
          <p:cNvSpPr>
            <a:spLocks noGrp="1"/>
          </p:cNvSpPr>
          <p:nvPr>
            <p:ph type="sldNum" sz="quarter" idx="12"/>
          </p:nvPr>
        </p:nvSpPr>
        <p:spPr/>
        <p:txBody>
          <a:bodyPr/>
          <a:lstStyle/>
          <a:p>
            <a:pPr>
              <a:defRPr/>
            </a:pPr>
            <a:fld id="{992FA446-20EC-40CC-B7C7-D6180ABE19FC}" type="slidenum">
              <a:rPr lang="en-GB" smtClean="0"/>
              <a:pPr>
                <a:defRPr/>
              </a:pPr>
              <a:t>5</a:t>
            </a:fld>
            <a:endParaRPr lang="en-GB"/>
          </a:p>
        </p:txBody>
      </p:sp>
      <p:grpSp>
        <p:nvGrpSpPr>
          <p:cNvPr id="13" name="Group 12">
            <a:extLst>
              <a:ext uri="{FF2B5EF4-FFF2-40B4-BE49-F238E27FC236}">
                <a16:creationId xmlns:a16="http://schemas.microsoft.com/office/drawing/2014/main" id="{942CF66C-8963-F945-97F7-5DA545E7377A}"/>
              </a:ext>
            </a:extLst>
          </p:cNvPr>
          <p:cNvGrpSpPr/>
          <p:nvPr/>
        </p:nvGrpSpPr>
        <p:grpSpPr>
          <a:xfrm>
            <a:off x="525783" y="703202"/>
            <a:ext cx="7861471" cy="5223641"/>
            <a:chOff x="525783" y="703202"/>
            <a:chExt cx="7861471" cy="5223641"/>
          </a:xfrm>
        </p:grpSpPr>
        <p:sp>
          <p:nvSpPr>
            <p:cNvPr id="5" name="TextBox 4">
              <a:extLst>
                <a:ext uri="{FF2B5EF4-FFF2-40B4-BE49-F238E27FC236}">
                  <a16:creationId xmlns:a16="http://schemas.microsoft.com/office/drawing/2014/main" id="{321A2EAE-DF9A-2B4C-A746-67EF5C8D33FC}"/>
                </a:ext>
              </a:extLst>
            </p:cNvPr>
            <p:cNvSpPr txBox="1"/>
            <p:nvPr/>
          </p:nvSpPr>
          <p:spPr>
            <a:xfrm>
              <a:off x="1078279" y="703202"/>
              <a:ext cx="7308975"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t>Danger Zones</a:t>
              </a:r>
            </a:p>
          </p:txBody>
        </p:sp>
        <p:graphicFrame>
          <p:nvGraphicFramePr>
            <p:cNvPr id="4" name="Diagram 3">
              <a:extLst>
                <a:ext uri="{FF2B5EF4-FFF2-40B4-BE49-F238E27FC236}">
                  <a16:creationId xmlns:a16="http://schemas.microsoft.com/office/drawing/2014/main" id="{AAA19F7F-F6CF-D94A-88B7-5762096D5C9D}"/>
                </a:ext>
              </a:extLst>
            </p:cNvPr>
            <p:cNvGraphicFramePr/>
            <p:nvPr>
              <p:extLst>
                <p:ext uri="{D42A27DB-BD31-4B8C-83A1-F6EECF244321}">
                  <p14:modId xmlns:p14="http://schemas.microsoft.com/office/powerpoint/2010/main" val="1432202768"/>
                </p:ext>
              </p:extLst>
            </p:nvPr>
          </p:nvGraphicFramePr>
          <p:xfrm>
            <a:off x="1789063" y="1638621"/>
            <a:ext cx="4191265" cy="428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D68832B-5BB4-F04D-8F23-EC196B4E1529}"/>
                </a:ext>
              </a:extLst>
            </p:cNvPr>
            <p:cNvSpPr txBox="1"/>
            <p:nvPr/>
          </p:nvSpPr>
          <p:spPr>
            <a:xfrm>
              <a:off x="525783" y="4028090"/>
              <a:ext cx="1104992" cy="1718291"/>
            </a:xfrm>
            <a:prstGeom prst="rect">
              <a:avLst/>
            </a:prstGeom>
            <a:noFill/>
          </p:spPr>
          <p:txBody>
            <a:bodyPr wrap="square" rtlCol="0">
              <a:spAutoFit/>
            </a:bodyPr>
            <a:lstStyle/>
            <a:p>
              <a:pPr algn="r"/>
              <a:r>
                <a:rPr lang="en-US" sz="1200" dirty="0"/>
                <a:t>Amber and Red Alerts signal a need to switch to </a:t>
              </a:r>
              <a:r>
                <a:rPr lang="en-US" sz="1200" dirty="0">
                  <a:solidFill>
                    <a:srgbClr val="FF0000"/>
                  </a:solidFill>
                </a:rPr>
                <a:t>“Front-end Skills”</a:t>
              </a:r>
            </a:p>
          </p:txBody>
        </p:sp>
        <p:sp>
          <p:nvSpPr>
            <p:cNvPr id="6" name="TextBox 5">
              <a:extLst>
                <a:ext uri="{FF2B5EF4-FFF2-40B4-BE49-F238E27FC236}">
                  <a16:creationId xmlns:a16="http://schemas.microsoft.com/office/drawing/2014/main" id="{A2D8055A-8B8A-E749-8C36-E4D75E2E32A8}"/>
                </a:ext>
              </a:extLst>
            </p:cNvPr>
            <p:cNvSpPr txBox="1"/>
            <p:nvPr/>
          </p:nvSpPr>
          <p:spPr>
            <a:xfrm>
              <a:off x="5980327" y="1685393"/>
              <a:ext cx="2396690" cy="646331"/>
            </a:xfrm>
            <a:prstGeom prst="rect">
              <a:avLst/>
            </a:prstGeom>
            <a:noFill/>
          </p:spPr>
          <p:txBody>
            <a:bodyPr wrap="square" rtlCol="0">
              <a:spAutoFit/>
            </a:bodyPr>
            <a:lstStyle/>
            <a:p>
              <a:r>
                <a:rPr lang="en-US" sz="1200" dirty="0"/>
                <a:t>Safe, time to think, wide variation in options, wide margin for error</a:t>
              </a:r>
            </a:p>
          </p:txBody>
        </p:sp>
        <p:sp>
          <p:nvSpPr>
            <p:cNvPr id="8" name="TextBox 7">
              <a:extLst>
                <a:ext uri="{FF2B5EF4-FFF2-40B4-BE49-F238E27FC236}">
                  <a16:creationId xmlns:a16="http://schemas.microsoft.com/office/drawing/2014/main" id="{A931D3A1-6566-0447-B31D-394DD85E9E09}"/>
                </a:ext>
              </a:extLst>
            </p:cNvPr>
            <p:cNvSpPr txBox="1"/>
            <p:nvPr/>
          </p:nvSpPr>
          <p:spPr>
            <a:xfrm>
              <a:off x="5990564" y="4887235"/>
              <a:ext cx="2396690" cy="801869"/>
            </a:xfrm>
            <a:prstGeom prst="rect">
              <a:avLst/>
            </a:prstGeom>
            <a:noFill/>
          </p:spPr>
          <p:txBody>
            <a:bodyPr wrap="square" rtlCol="0">
              <a:spAutoFit/>
            </a:bodyPr>
            <a:lstStyle/>
            <a:p>
              <a:r>
                <a:rPr lang="en-US" sz="1200" dirty="0"/>
                <a:t>Unsafe, no time to think, limited options, little margin for error</a:t>
              </a:r>
            </a:p>
          </p:txBody>
        </p:sp>
        <p:sp>
          <p:nvSpPr>
            <p:cNvPr id="10" name="Up-down Arrow 9">
              <a:extLst>
                <a:ext uri="{FF2B5EF4-FFF2-40B4-BE49-F238E27FC236}">
                  <a16:creationId xmlns:a16="http://schemas.microsoft.com/office/drawing/2014/main" id="{10C7E7C0-C428-3B4C-8146-60B2CCD416B1}"/>
                </a:ext>
              </a:extLst>
            </p:cNvPr>
            <p:cNvSpPr/>
            <p:nvPr/>
          </p:nvSpPr>
          <p:spPr>
            <a:xfrm>
              <a:off x="6676903" y="2487263"/>
              <a:ext cx="909089" cy="2200351"/>
            </a:xfrm>
            <a:prstGeom prst="up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09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F2541A-D2FA-9342-9363-77FD60C0A427}"/>
              </a:ext>
            </a:extLst>
          </p:cNvPr>
          <p:cNvGrpSpPr/>
          <p:nvPr/>
        </p:nvGrpSpPr>
        <p:grpSpPr>
          <a:xfrm>
            <a:off x="0" y="1156138"/>
            <a:ext cx="8975834" cy="4374767"/>
            <a:chOff x="228600" y="219998"/>
            <a:chExt cx="8780463" cy="6004590"/>
          </a:xfrm>
        </p:grpSpPr>
        <p:sp>
          <p:nvSpPr>
            <p:cNvPr id="17" name="TextBox 16"/>
            <p:cNvSpPr txBox="1"/>
            <p:nvPr/>
          </p:nvSpPr>
          <p:spPr>
            <a:xfrm>
              <a:off x="1747531" y="219998"/>
              <a:ext cx="5544616"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1100"/>
                <a:t>Drivers of Aggression (Bourne, 2013)</a:t>
              </a:r>
            </a:p>
          </p:txBody>
        </p:sp>
        <p:grpSp>
          <p:nvGrpSpPr>
            <p:cNvPr id="7" name="Group 8"/>
            <p:cNvGrpSpPr>
              <a:grpSpLocks/>
            </p:cNvGrpSpPr>
            <p:nvPr/>
          </p:nvGrpSpPr>
          <p:grpSpPr bwMode="auto">
            <a:xfrm>
              <a:off x="6227763" y="1944688"/>
              <a:ext cx="1589087" cy="889000"/>
              <a:chOff x="277992" y="2806701"/>
              <a:chExt cx="1588908" cy="888999"/>
            </a:xfrm>
          </p:grpSpPr>
          <p:sp>
            <p:nvSpPr>
              <p:cNvPr id="8" name="Rektangel 128"/>
              <p:cNvSpPr>
                <a:spLocks noChangeArrowheads="1"/>
              </p:cNvSpPr>
              <p:nvPr/>
            </p:nvSpPr>
            <p:spPr bwMode="auto">
              <a:xfrm>
                <a:off x="277992" y="2806701"/>
                <a:ext cx="1588908" cy="888999"/>
              </a:xfrm>
              <a:prstGeom prst="rect">
                <a:avLst/>
              </a:prstGeom>
              <a:gradFill flip="none" rotWithShape="1">
                <a:gsLst>
                  <a:gs pos="22000">
                    <a:srgbClr val="208A00"/>
                  </a:gs>
                  <a:gs pos="77000">
                    <a:srgbClr val="5AF300"/>
                  </a:gs>
                  <a:gs pos="100000">
                    <a:srgbClr val="26A000"/>
                  </a:gs>
                </a:gsLst>
                <a:lin ang="13500000" scaled="1"/>
                <a:tileRect/>
              </a:gradFill>
              <a:ln w="12700">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914400" fontAlgn="auto">
                  <a:spcBef>
                    <a:spcPts val="0"/>
                  </a:spcBef>
                  <a:spcAft>
                    <a:spcPts val="0"/>
                  </a:spcAft>
                  <a:defRPr/>
                </a:pPr>
                <a:endParaRPr lang="da-DK" sz="1100" kern="0">
                  <a:solidFill>
                    <a:sysClr val="window" lastClr="FFFFFF"/>
                  </a:solidFill>
                  <a:latin typeface="Calibri"/>
                  <a:ea typeface="ＭＳ Ｐゴシック" pitchFamily="-97" charset="-128"/>
                  <a:cs typeface="ＭＳ Ｐゴシック" pitchFamily="-108" charset="-128"/>
                </a:endParaRPr>
              </a:p>
            </p:txBody>
          </p:sp>
          <p:sp>
            <p:nvSpPr>
              <p:cNvPr id="9" name="Rektangel 63"/>
              <p:cNvSpPr/>
              <p:nvPr/>
            </p:nvSpPr>
            <p:spPr bwMode="auto">
              <a:xfrm>
                <a:off x="414503" y="2849564"/>
                <a:ext cx="1300017" cy="591414"/>
              </a:xfrm>
              <a:prstGeom prst="rect">
                <a:avLst/>
              </a:prstGeom>
            </p:spPr>
            <p:txBody>
              <a:bodyPr>
                <a:spAutoFit/>
              </a:bodyPr>
              <a:lstStyle/>
              <a:p>
                <a:pPr algn="r" defTabSz="801688" fontAlgn="auto">
                  <a:spcBef>
                    <a:spcPct val="20000"/>
                  </a:spcBef>
                  <a:spcAft>
                    <a:spcPts val="0"/>
                  </a:spcAft>
                  <a:defRPr/>
                </a:pPr>
                <a:r>
                  <a:rPr lang="da-DK" sz="1100" b="1" kern="0" noProof="1">
                    <a:solidFill>
                      <a:srgbClr val="080808"/>
                    </a:solidFill>
                    <a:latin typeface="Calibri" pitchFamily="34" charset="0"/>
                    <a:cs typeface="Arial" pitchFamily="34" charset="0"/>
                  </a:rPr>
                  <a:t>Driven by Emotion</a:t>
                </a:r>
                <a:r>
                  <a:rPr lang="da-DK" sz="1100" kern="0" noProof="1">
                    <a:solidFill>
                      <a:srgbClr val="080808"/>
                    </a:solidFill>
                    <a:latin typeface="Calibri" pitchFamily="34" charset="0"/>
                    <a:cs typeface="Arial" pitchFamily="34" charset="0"/>
                  </a:rPr>
                  <a:t>. </a:t>
                </a:r>
              </a:p>
            </p:txBody>
          </p:sp>
        </p:grpSp>
        <p:grpSp>
          <p:nvGrpSpPr>
            <p:cNvPr id="10" name="Group 8"/>
            <p:cNvGrpSpPr>
              <a:grpSpLocks/>
            </p:cNvGrpSpPr>
            <p:nvPr/>
          </p:nvGrpSpPr>
          <p:grpSpPr bwMode="auto">
            <a:xfrm>
              <a:off x="7419975" y="4125913"/>
              <a:ext cx="1589088" cy="913088"/>
              <a:chOff x="277992" y="2806701"/>
              <a:chExt cx="1588908" cy="913087"/>
            </a:xfrm>
          </p:grpSpPr>
          <p:sp>
            <p:nvSpPr>
              <p:cNvPr id="11" name="Rektangel 128"/>
              <p:cNvSpPr>
                <a:spLocks noChangeArrowheads="1"/>
              </p:cNvSpPr>
              <p:nvPr/>
            </p:nvSpPr>
            <p:spPr bwMode="auto">
              <a:xfrm>
                <a:off x="277992" y="2806701"/>
                <a:ext cx="1588908" cy="888999"/>
              </a:xfrm>
              <a:prstGeom prst="rect">
                <a:avLst/>
              </a:prstGeom>
              <a:gradFill flip="none" rotWithShape="1">
                <a:gsLst>
                  <a:gs pos="22000">
                    <a:srgbClr val="00A099"/>
                  </a:gs>
                  <a:gs pos="77000">
                    <a:srgbClr val="00FFF0"/>
                  </a:gs>
                  <a:gs pos="100000">
                    <a:srgbClr val="00A099"/>
                  </a:gs>
                </a:gsLst>
                <a:lin ang="13500000" scaled="1"/>
                <a:tileRect/>
              </a:gradFill>
              <a:ln w="12700">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914400" fontAlgn="auto">
                  <a:spcBef>
                    <a:spcPts val="0"/>
                  </a:spcBef>
                  <a:spcAft>
                    <a:spcPts val="0"/>
                  </a:spcAft>
                  <a:defRPr/>
                </a:pPr>
                <a:endParaRPr lang="da-DK" sz="1100" kern="0">
                  <a:solidFill>
                    <a:sysClr val="window" lastClr="FFFFFF"/>
                  </a:solidFill>
                  <a:latin typeface="Calibri"/>
                  <a:ea typeface="ＭＳ Ｐゴシック" pitchFamily="-97" charset="-128"/>
                  <a:cs typeface="ＭＳ Ｐゴシック" pitchFamily="-108" charset="-128"/>
                </a:endParaRPr>
              </a:p>
            </p:txBody>
          </p:sp>
          <p:sp>
            <p:nvSpPr>
              <p:cNvPr id="12" name="Rektangel 63"/>
              <p:cNvSpPr/>
              <p:nvPr/>
            </p:nvSpPr>
            <p:spPr bwMode="auto">
              <a:xfrm>
                <a:off x="414503" y="2849564"/>
                <a:ext cx="1300016" cy="870224"/>
              </a:xfrm>
              <a:prstGeom prst="rect">
                <a:avLst/>
              </a:prstGeom>
            </p:spPr>
            <p:txBody>
              <a:bodyPr>
                <a:spAutoFit/>
              </a:bodyPr>
              <a:lstStyle/>
              <a:p>
                <a:pPr algn="r" defTabSz="801688" fontAlgn="auto">
                  <a:spcBef>
                    <a:spcPct val="20000"/>
                  </a:spcBef>
                  <a:spcAft>
                    <a:spcPts val="0"/>
                  </a:spcAft>
                  <a:defRPr/>
                </a:pPr>
                <a:r>
                  <a:rPr lang="da-DK" sz="1100" b="1" kern="0" noProof="1">
                    <a:solidFill>
                      <a:srgbClr val="080808"/>
                    </a:solidFill>
                    <a:latin typeface="Calibri" pitchFamily="34" charset="0"/>
                    <a:cs typeface="Arial" pitchFamily="34" charset="0"/>
                  </a:rPr>
                  <a:t>Driven by a Goal</a:t>
                </a:r>
              </a:p>
              <a:p>
                <a:pPr defTabSz="801688" fontAlgn="auto">
                  <a:spcBef>
                    <a:spcPct val="20000"/>
                  </a:spcBef>
                  <a:spcAft>
                    <a:spcPts val="0"/>
                  </a:spcAft>
                  <a:defRPr/>
                </a:pPr>
                <a:r>
                  <a:rPr lang="da-DK" sz="1100" kern="0" noProof="1">
                    <a:solidFill>
                      <a:srgbClr val="080808"/>
                    </a:solidFill>
                    <a:latin typeface="Calibri" pitchFamily="34" charset="0"/>
                    <a:cs typeface="Arial" pitchFamily="34" charset="0"/>
                  </a:rPr>
                  <a:t> </a:t>
                </a:r>
              </a:p>
            </p:txBody>
          </p:sp>
        </p:grpSp>
        <p:grpSp>
          <p:nvGrpSpPr>
            <p:cNvPr id="13" name="Group 8"/>
            <p:cNvGrpSpPr>
              <a:grpSpLocks/>
            </p:cNvGrpSpPr>
            <p:nvPr/>
          </p:nvGrpSpPr>
          <p:grpSpPr bwMode="auto">
            <a:xfrm>
              <a:off x="228600" y="4125912"/>
              <a:ext cx="1589088" cy="1145429"/>
              <a:chOff x="277992" y="2806701"/>
              <a:chExt cx="1588908" cy="1145428"/>
            </a:xfrm>
          </p:grpSpPr>
          <p:sp>
            <p:nvSpPr>
              <p:cNvPr id="16" name="Rektangel 128"/>
              <p:cNvSpPr>
                <a:spLocks noChangeArrowheads="1"/>
              </p:cNvSpPr>
              <p:nvPr/>
            </p:nvSpPr>
            <p:spPr bwMode="auto">
              <a:xfrm>
                <a:off x="277992" y="2806701"/>
                <a:ext cx="1588908" cy="888999"/>
              </a:xfrm>
              <a:prstGeom prst="rect">
                <a:avLst/>
              </a:prstGeom>
              <a:gradFill flip="none" rotWithShape="1">
                <a:gsLst>
                  <a:gs pos="22000">
                    <a:srgbClr val="176FA2"/>
                  </a:gs>
                  <a:gs pos="77000">
                    <a:srgbClr val="74F4FF"/>
                  </a:gs>
                  <a:gs pos="100000">
                    <a:srgbClr val="208ECD"/>
                  </a:gs>
                </a:gsLst>
                <a:lin ang="13500000" scaled="1"/>
                <a:tileRect/>
              </a:gradFill>
              <a:ln w="12700">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914400" fontAlgn="auto">
                  <a:spcBef>
                    <a:spcPts val="0"/>
                  </a:spcBef>
                  <a:spcAft>
                    <a:spcPts val="0"/>
                  </a:spcAft>
                  <a:defRPr/>
                </a:pPr>
                <a:endParaRPr lang="da-DK" sz="1100" kern="0">
                  <a:solidFill>
                    <a:sysClr val="window" lastClr="FFFFFF"/>
                  </a:solidFill>
                  <a:latin typeface="Calibri"/>
                  <a:ea typeface="ＭＳ Ｐゴシック" pitchFamily="-97" charset="-128"/>
                  <a:cs typeface="ＭＳ Ｐゴシック" pitchFamily="-108" charset="-128"/>
                </a:endParaRPr>
              </a:p>
            </p:txBody>
          </p:sp>
          <p:sp>
            <p:nvSpPr>
              <p:cNvPr id="18" name="Rektangel 63"/>
              <p:cNvSpPr/>
              <p:nvPr/>
            </p:nvSpPr>
            <p:spPr bwMode="auto">
              <a:xfrm>
                <a:off x="414503" y="2849564"/>
                <a:ext cx="1300016" cy="1102565"/>
              </a:xfrm>
              <a:prstGeom prst="rect">
                <a:avLst/>
              </a:prstGeom>
            </p:spPr>
            <p:txBody>
              <a:bodyPr>
                <a:spAutoFit/>
              </a:bodyPr>
              <a:lstStyle/>
              <a:p>
                <a:pPr defTabSz="801688" fontAlgn="auto">
                  <a:spcBef>
                    <a:spcPct val="20000"/>
                  </a:spcBef>
                  <a:spcAft>
                    <a:spcPts val="0"/>
                  </a:spcAft>
                  <a:defRPr/>
                </a:pPr>
                <a:r>
                  <a:rPr lang="da-DK" sz="1100" b="1" kern="0" noProof="1">
                    <a:solidFill>
                      <a:srgbClr val="080808"/>
                    </a:solidFill>
                    <a:latin typeface="Calibri" pitchFamily="34" charset="0"/>
                    <a:cs typeface="Arial" pitchFamily="34" charset="0"/>
                  </a:rPr>
                  <a:t>Driven by Disturbance</a:t>
                </a:r>
              </a:p>
              <a:p>
                <a:pPr defTabSz="801688" fontAlgn="auto">
                  <a:spcBef>
                    <a:spcPct val="20000"/>
                  </a:spcBef>
                  <a:spcAft>
                    <a:spcPts val="0"/>
                  </a:spcAft>
                  <a:defRPr/>
                </a:pPr>
                <a:r>
                  <a:rPr lang="da-DK" sz="1100" kern="0" noProof="1">
                    <a:solidFill>
                      <a:srgbClr val="080808"/>
                    </a:solidFill>
                    <a:latin typeface="Calibri" pitchFamily="34" charset="0"/>
                    <a:cs typeface="Arial" pitchFamily="34" charset="0"/>
                  </a:rPr>
                  <a:t> </a:t>
                </a:r>
              </a:p>
            </p:txBody>
          </p:sp>
        </p:grpSp>
        <p:sp>
          <p:nvSpPr>
            <p:cNvPr id="19" name="Oval 18"/>
            <p:cNvSpPr/>
            <p:nvPr/>
          </p:nvSpPr>
          <p:spPr>
            <a:xfrm>
              <a:off x="2921000" y="750889"/>
              <a:ext cx="3352800" cy="3352800"/>
            </a:xfrm>
            <a:prstGeom prst="ellipse">
              <a:avLst/>
            </a:prstGeom>
            <a:gradFill flip="none" rotWithShape="1">
              <a:gsLst>
                <a:gs pos="0">
                  <a:srgbClr val="5AF300">
                    <a:alpha val="50000"/>
                  </a:srgbClr>
                </a:gs>
                <a:gs pos="100000">
                  <a:srgbClr val="26A000">
                    <a:alpha val="35000"/>
                  </a:srgbClr>
                </a:gs>
              </a:gsLst>
              <a:path path="shape">
                <a:fillToRect l="50000" t="50000" r="50000" b="50000"/>
              </a:path>
              <a:tileRect/>
            </a:gradFill>
            <a:ln w="76200" cmpd="sng">
              <a:gradFill flip="none" rotWithShape="1">
                <a:gsLst>
                  <a:gs pos="0">
                    <a:srgbClr val="208A00"/>
                  </a:gs>
                  <a:gs pos="100000">
                    <a:srgbClr val="208A00"/>
                  </a:gs>
                  <a:gs pos="50000">
                    <a:srgbClr val="5AF300"/>
                  </a:gs>
                </a:gsLst>
                <a:lin ang="2700000" scaled="0"/>
                <a:tileRect/>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20" name="Oval 19"/>
            <p:cNvSpPr/>
            <p:nvPr/>
          </p:nvSpPr>
          <p:spPr>
            <a:xfrm>
              <a:off x="1778000" y="2871788"/>
              <a:ext cx="3352800" cy="3352800"/>
            </a:xfrm>
            <a:prstGeom prst="ellipse">
              <a:avLst/>
            </a:prstGeom>
            <a:gradFill flip="none" rotWithShape="1">
              <a:gsLst>
                <a:gs pos="100000">
                  <a:srgbClr val="208ECD">
                    <a:alpha val="35000"/>
                  </a:srgbClr>
                </a:gs>
                <a:gs pos="0">
                  <a:srgbClr val="74F4FF">
                    <a:alpha val="50000"/>
                  </a:srgbClr>
                </a:gs>
              </a:gsLst>
              <a:path path="shape">
                <a:fillToRect l="50000" t="50000" r="50000" b="50000"/>
              </a:path>
              <a:tileRect/>
            </a:gradFill>
            <a:ln w="76200" cmpd="sng">
              <a:gradFill flip="none" rotWithShape="1">
                <a:gsLst>
                  <a:gs pos="0">
                    <a:srgbClr val="176FA2"/>
                  </a:gs>
                  <a:gs pos="100000">
                    <a:srgbClr val="208ECD"/>
                  </a:gs>
                  <a:gs pos="71000">
                    <a:srgbClr val="74F4FF"/>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a:t>          </a:t>
              </a:r>
            </a:p>
          </p:txBody>
        </p:sp>
        <p:sp>
          <p:nvSpPr>
            <p:cNvPr id="21" name="Oval 20"/>
            <p:cNvSpPr/>
            <p:nvPr/>
          </p:nvSpPr>
          <p:spPr>
            <a:xfrm>
              <a:off x="4092575" y="2871788"/>
              <a:ext cx="3352800" cy="3352800"/>
            </a:xfrm>
            <a:prstGeom prst="ellipse">
              <a:avLst/>
            </a:prstGeom>
            <a:gradFill flip="none" rotWithShape="1">
              <a:gsLst>
                <a:gs pos="0">
                  <a:srgbClr val="00FFF0">
                    <a:alpha val="50000"/>
                  </a:srgbClr>
                </a:gs>
                <a:gs pos="100000">
                  <a:srgbClr val="00A099">
                    <a:alpha val="35000"/>
                  </a:srgbClr>
                </a:gs>
              </a:gsLst>
              <a:path path="shape">
                <a:fillToRect l="50000" t="50000" r="50000" b="50000"/>
              </a:path>
              <a:tileRect/>
            </a:gradFill>
            <a:ln w="76200" cmpd="sng">
              <a:gradFill flip="none" rotWithShape="1">
                <a:gsLst>
                  <a:gs pos="0">
                    <a:srgbClr val="00A099"/>
                  </a:gs>
                  <a:gs pos="100000">
                    <a:srgbClr val="00A099"/>
                  </a:gs>
                  <a:gs pos="50000">
                    <a:srgbClr val="00FFF0"/>
                  </a:gs>
                </a:gsLst>
                <a:lin ang="2700000" scaled="0"/>
                <a:tileRect/>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22" name="TextBox 7"/>
            <p:cNvSpPr txBox="1">
              <a:spLocks noChangeArrowheads="1"/>
            </p:cNvSpPr>
            <p:nvPr/>
          </p:nvSpPr>
          <p:spPr bwMode="auto">
            <a:xfrm>
              <a:off x="3905250" y="1589089"/>
              <a:ext cx="1343024" cy="591414"/>
            </a:xfrm>
            <a:prstGeom prst="rect">
              <a:avLst/>
            </a:prstGeom>
            <a:noFill/>
            <a:ln w="9525">
              <a:noFill/>
              <a:miter lim="800000"/>
              <a:headEnd/>
              <a:tailEnd/>
            </a:ln>
          </p:spPr>
          <p:txBody>
            <a:bodyPr wrap="square">
              <a:spAutoFit/>
            </a:bodyPr>
            <a:lstStyle/>
            <a:p>
              <a:pPr algn="ctr"/>
              <a:r>
                <a:rPr lang="en-US" sz="1100" b="1" dirty="0">
                  <a:latin typeface="Calibri" pitchFamily="-108" charset="0"/>
                </a:rPr>
                <a:t>Reactive Aggression</a:t>
              </a:r>
            </a:p>
          </p:txBody>
        </p:sp>
        <p:sp>
          <p:nvSpPr>
            <p:cNvPr id="23" name="TextBox 7"/>
            <p:cNvSpPr txBox="1">
              <a:spLocks noChangeArrowheads="1"/>
            </p:cNvSpPr>
            <p:nvPr/>
          </p:nvSpPr>
          <p:spPr bwMode="auto">
            <a:xfrm>
              <a:off x="5526088" y="4473576"/>
              <a:ext cx="1484312" cy="591414"/>
            </a:xfrm>
            <a:prstGeom prst="rect">
              <a:avLst/>
            </a:prstGeom>
            <a:noFill/>
            <a:ln w="9525">
              <a:noFill/>
              <a:miter lim="800000"/>
              <a:headEnd/>
              <a:tailEnd/>
            </a:ln>
          </p:spPr>
          <p:txBody>
            <a:bodyPr>
              <a:spAutoFit/>
            </a:bodyPr>
            <a:lstStyle/>
            <a:p>
              <a:pPr algn="ctr"/>
              <a:r>
                <a:rPr lang="en-US" sz="1100" b="1" dirty="0">
                  <a:latin typeface="Calibri" pitchFamily="-108" charset="0"/>
                </a:rPr>
                <a:t>Pro-active Aggression</a:t>
              </a:r>
            </a:p>
          </p:txBody>
        </p:sp>
        <p:sp>
          <p:nvSpPr>
            <p:cNvPr id="24" name="TextBox 7"/>
            <p:cNvSpPr txBox="1">
              <a:spLocks noChangeArrowheads="1"/>
            </p:cNvSpPr>
            <p:nvPr/>
          </p:nvSpPr>
          <p:spPr bwMode="auto">
            <a:xfrm>
              <a:off x="2257425" y="4473576"/>
              <a:ext cx="1323975" cy="591414"/>
            </a:xfrm>
            <a:prstGeom prst="rect">
              <a:avLst/>
            </a:prstGeom>
            <a:noFill/>
            <a:ln w="9525">
              <a:noFill/>
              <a:miter lim="800000"/>
              <a:headEnd/>
              <a:tailEnd/>
            </a:ln>
          </p:spPr>
          <p:txBody>
            <a:bodyPr wrap="square">
              <a:spAutoFit/>
            </a:bodyPr>
            <a:lstStyle/>
            <a:p>
              <a:pPr algn="ctr"/>
              <a:r>
                <a:rPr lang="en-US" sz="1100" b="1" dirty="0">
                  <a:latin typeface="Calibri" pitchFamily="-108" charset="0"/>
                </a:rPr>
                <a:t>Disturbed Aggression</a:t>
              </a:r>
            </a:p>
          </p:txBody>
        </p:sp>
      </p:grpSp>
      <p:sp>
        <p:nvSpPr>
          <p:cNvPr id="2" name="Slide Number Placeholder 1"/>
          <p:cNvSpPr>
            <a:spLocks noGrp="1"/>
          </p:cNvSpPr>
          <p:nvPr>
            <p:ph type="sldNum" sz="quarter" idx="12"/>
          </p:nvPr>
        </p:nvSpPr>
        <p:spPr/>
        <p:txBody>
          <a:bodyPr/>
          <a:lstStyle/>
          <a:p>
            <a:pPr>
              <a:defRPr/>
            </a:pPr>
            <a:fld id="{992FA446-20EC-40CC-B7C7-D6180ABE19FC}"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DA8A93C2-7A3B-48FA-B91D-7EB36AC5657F}"/>
              </a:ext>
            </a:extLst>
          </p:cNvPr>
          <p:cNvPicPr>
            <a:picLocks noChangeAspect="1"/>
          </p:cNvPicPr>
          <p:nvPr/>
        </p:nvPicPr>
        <p:blipFill rotWithShape="1">
          <a:blip r:embed="rId2">
            <a:extLst>
              <a:ext uri="{28A0092B-C50C-407E-A947-70E740481C1C}">
                <a14:useLocalDpi xmlns:a14="http://schemas.microsoft.com/office/drawing/2010/main" val="0"/>
              </a:ext>
            </a:extLst>
          </a:blip>
          <a:srcRect r="3000"/>
          <a:stretch/>
        </p:blipFill>
        <p:spPr>
          <a:xfrm>
            <a:off x="-1" y="1566041"/>
            <a:ext cx="8755117" cy="4093779"/>
          </a:xfrm>
          <a:prstGeom prst="rect">
            <a:avLst/>
          </a:prstGeom>
        </p:spPr>
      </p:pic>
      <p:sp>
        <p:nvSpPr>
          <p:cNvPr id="3" name="Slide Number Placeholder 2"/>
          <p:cNvSpPr>
            <a:spLocks noGrp="1"/>
          </p:cNvSpPr>
          <p:nvPr>
            <p:ph type="sldNum" sz="quarter" idx="12"/>
          </p:nvPr>
        </p:nvSpPr>
        <p:spPr>
          <a:xfrm>
            <a:off x="6457950" y="6356350"/>
            <a:ext cx="2057400" cy="365125"/>
          </a:xfrm>
        </p:spPr>
        <p:txBody>
          <a:bodyPr>
            <a:normAutofit/>
          </a:bodyPr>
          <a:lstStyle/>
          <a:p>
            <a:pPr>
              <a:spcAft>
                <a:spcPts val="600"/>
              </a:spcAft>
              <a:defRPr/>
            </a:pPr>
            <a:fld id="{992FA446-20EC-40CC-B7C7-D6180ABE19FC}" type="slidenum">
              <a:rPr lang="en-GB">
                <a:solidFill>
                  <a:srgbClr val="FFFFFF"/>
                </a:solidFill>
              </a:rPr>
              <a:pPr>
                <a:spcAft>
                  <a:spcPts val="600"/>
                </a:spcAft>
                <a:defRPr/>
              </a:pPr>
              <a:t>7</a:t>
            </a:fld>
            <a:endParaRPr lang="en-GB">
              <a:solidFill>
                <a:srgbClr val="FFFFFF"/>
              </a:solidFill>
            </a:endParaRPr>
          </a:p>
        </p:txBody>
      </p:sp>
      <p:sp>
        <p:nvSpPr>
          <p:cNvPr id="2" name="Footer Placeholder 1"/>
          <p:cNvSpPr>
            <a:spLocks noGrp="1"/>
          </p:cNvSpPr>
          <p:nvPr>
            <p:ph type="ftr" sz="quarter" idx="11"/>
          </p:nvPr>
        </p:nvSpPr>
        <p:spPr>
          <a:xfrm>
            <a:off x="754724" y="8993306"/>
            <a:ext cx="10445235" cy="433768"/>
          </a:xfrm>
        </p:spPr>
        <p:txBody>
          <a:bodyPr/>
          <a:lstStyle/>
          <a:p>
            <a:pPr>
              <a:spcAft>
                <a:spcPts val="600"/>
              </a:spcAft>
              <a:defRPr/>
            </a:pPr>
            <a:r>
              <a:rPr lang="en-GB"/>
              <a:t>Dr Iain Bourne, IMPACT Training &amp; Consultation Ltd www.dangerousbehaviour.com,  impact@dangerousbehaviour.com</a:t>
            </a:r>
          </a:p>
        </p:txBody>
      </p:sp>
      <p:sp>
        <p:nvSpPr>
          <p:cNvPr id="9" name="TextBox 8">
            <a:extLst>
              <a:ext uri="{FF2B5EF4-FFF2-40B4-BE49-F238E27FC236}">
                <a16:creationId xmlns:a16="http://schemas.microsoft.com/office/drawing/2014/main" id="{625256E3-4721-8247-9CC0-A7DFDA32C9AF}"/>
              </a:ext>
            </a:extLst>
          </p:cNvPr>
          <p:cNvSpPr txBox="1"/>
          <p:nvPr/>
        </p:nvSpPr>
        <p:spPr>
          <a:xfrm>
            <a:off x="315310" y="682453"/>
            <a:ext cx="8334704"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t>The Autonomic Nervous System</a:t>
            </a:r>
          </a:p>
        </p:txBody>
      </p:sp>
      <p:sp>
        <p:nvSpPr>
          <p:cNvPr id="4" name="TextBox 3">
            <a:extLst>
              <a:ext uri="{FF2B5EF4-FFF2-40B4-BE49-F238E27FC236}">
                <a16:creationId xmlns:a16="http://schemas.microsoft.com/office/drawing/2014/main" id="{5EAA546A-F32E-7C47-B77E-D4B876664C80}"/>
              </a:ext>
            </a:extLst>
          </p:cNvPr>
          <p:cNvSpPr txBox="1"/>
          <p:nvPr/>
        </p:nvSpPr>
        <p:spPr>
          <a:xfrm>
            <a:off x="2364827" y="1198180"/>
            <a:ext cx="5780689" cy="369332"/>
          </a:xfrm>
          <a:prstGeom prst="rect">
            <a:avLst/>
          </a:prstGeom>
          <a:noFill/>
        </p:spPr>
        <p:txBody>
          <a:bodyPr wrap="square" rtlCol="0">
            <a:spAutoFit/>
          </a:bodyPr>
          <a:lstStyle/>
          <a:p>
            <a:r>
              <a:rPr lang="en-US" dirty="0"/>
              <a:t>Slow Down.                                   Speed Up</a:t>
            </a:r>
          </a:p>
        </p:txBody>
      </p:sp>
    </p:spTree>
    <p:extLst>
      <p:ext uri="{BB962C8B-B14F-4D97-AF65-F5344CB8AC3E}">
        <p14:creationId xmlns:p14="http://schemas.microsoft.com/office/powerpoint/2010/main" val="178266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9552" y="6356350"/>
            <a:ext cx="7776864" cy="365125"/>
          </a:xfrm>
        </p:spPr>
        <p:txBody>
          <a:bodyPr/>
          <a:lstStyle/>
          <a:p>
            <a:pPr>
              <a:defRPr/>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84876932"/>
              </p:ext>
            </p:extLst>
          </p:nvPr>
        </p:nvGraphicFramePr>
        <p:xfrm>
          <a:off x="420414" y="1797270"/>
          <a:ext cx="8266388" cy="3622645"/>
        </p:xfrm>
        <a:graphic>
          <a:graphicData uri="http://schemas.openxmlformats.org/drawingml/2006/table">
            <a:tbl>
              <a:tblPr firstRow="1" bandRow="1">
                <a:effectLst>
                  <a:innerShdw blurRad="63500" dist="50800" dir="13500000">
                    <a:prstClr val="black">
                      <a:alpha val="50000"/>
                    </a:prstClr>
                  </a:innerShdw>
                </a:effectLst>
                <a:tableStyleId>{5940675A-B579-460E-94D1-54222C63F5DA}</a:tableStyleId>
              </a:tblPr>
              <a:tblGrid>
                <a:gridCol w="2066597">
                  <a:extLst>
                    <a:ext uri="{9D8B030D-6E8A-4147-A177-3AD203B41FA5}">
                      <a16:colId xmlns:a16="http://schemas.microsoft.com/office/drawing/2014/main" val="20000"/>
                    </a:ext>
                  </a:extLst>
                </a:gridCol>
                <a:gridCol w="2066597">
                  <a:extLst>
                    <a:ext uri="{9D8B030D-6E8A-4147-A177-3AD203B41FA5}">
                      <a16:colId xmlns:a16="http://schemas.microsoft.com/office/drawing/2014/main" val="20001"/>
                    </a:ext>
                  </a:extLst>
                </a:gridCol>
                <a:gridCol w="2066597">
                  <a:extLst>
                    <a:ext uri="{9D8B030D-6E8A-4147-A177-3AD203B41FA5}">
                      <a16:colId xmlns:a16="http://schemas.microsoft.com/office/drawing/2014/main" val="20002"/>
                    </a:ext>
                  </a:extLst>
                </a:gridCol>
                <a:gridCol w="2066597">
                  <a:extLst>
                    <a:ext uri="{9D8B030D-6E8A-4147-A177-3AD203B41FA5}">
                      <a16:colId xmlns:a16="http://schemas.microsoft.com/office/drawing/2014/main" val="20003"/>
                    </a:ext>
                  </a:extLst>
                </a:gridCol>
              </a:tblGrid>
              <a:tr h="819934">
                <a:tc>
                  <a:txBody>
                    <a:bodyPr/>
                    <a:lstStyle/>
                    <a:p>
                      <a:pPr algn="ctr"/>
                      <a:endParaRPr lang="en-GB" sz="1300" b="1">
                        <a:solidFill>
                          <a:schemeClr val="bg1"/>
                        </a:solidFill>
                      </a:endParaRPr>
                    </a:p>
                  </a:txBody>
                  <a:tcPr marL="64779" marR="64779" marT="32389" marB="32389">
                    <a:solidFill>
                      <a:srgbClr val="00B050"/>
                    </a:solidFill>
                  </a:tcPr>
                </a:tc>
                <a:tc>
                  <a:txBody>
                    <a:bodyPr/>
                    <a:lstStyle/>
                    <a:p>
                      <a:pPr algn="ctr"/>
                      <a:r>
                        <a:rPr lang="en-GB" sz="1300" b="1">
                          <a:solidFill>
                            <a:schemeClr val="bg1"/>
                          </a:solidFill>
                        </a:rPr>
                        <a:t>REACTIVE AGGRESSION</a:t>
                      </a:r>
                    </a:p>
                  </a:txBody>
                  <a:tcPr marL="64779" marR="64779" marT="32389" marB="32389">
                    <a:solidFill>
                      <a:srgbClr val="00B050"/>
                    </a:solidFill>
                  </a:tcPr>
                </a:tc>
                <a:tc>
                  <a:txBody>
                    <a:bodyPr/>
                    <a:lstStyle/>
                    <a:p>
                      <a:pPr algn="ctr"/>
                      <a:r>
                        <a:rPr lang="en-GB" sz="1300" b="1">
                          <a:solidFill>
                            <a:schemeClr val="bg1"/>
                          </a:solidFill>
                        </a:rPr>
                        <a:t>DISTURBED AGGRESSION</a:t>
                      </a:r>
                    </a:p>
                  </a:txBody>
                  <a:tcPr marL="64779" marR="64779" marT="32389" marB="32389">
                    <a:solidFill>
                      <a:srgbClr val="00B050"/>
                    </a:solidFill>
                  </a:tcPr>
                </a:tc>
                <a:tc>
                  <a:txBody>
                    <a:bodyPr/>
                    <a:lstStyle/>
                    <a:p>
                      <a:pPr algn="ctr"/>
                      <a:r>
                        <a:rPr lang="en-GB" sz="1300" b="1" dirty="0">
                          <a:solidFill>
                            <a:schemeClr val="bg1"/>
                          </a:solidFill>
                        </a:rPr>
                        <a:t>PROACTIVE</a:t>
                      </a:r>
                      <a:r>
                        <a:rPr lang="en-GB" sz="1300" b="1" baseline="0" dirty="0">
                          <a:solidFill>
                            <a:schemeClr val="bg1"/>
                          </a:solidFill>
                        </a:rPr>
                        <a:t> AGGRESSION</a:t>
                      </a:r>
                      <a:endParaRPr lang="en-GB" sz="1300" b="1" dirty="0">
                        <a:solidFill>
                          <a:schemeClr val="bg1"/>
                        </a:solidFill>
                      </a:endParaRPr>
                    </a:p>
                  </a:txBody>
                  <a:tcPr marL="64779" marR="64779" marT="32389" marB="32389">
                    <a:solidFill>
                      <a:srgbClr val="00B050"/>
                    </a:solidFill>
                  </a:tcPr>
                </a:tc>
                <a:extLst>
                  <a:ext uri="{0D108BD9-81ED-4DB2-BD59-A6C34878D82A}">
                    <a16:rowId xmlns:a16="http://schemas.microsoft.com/office/drawing/2014/main" val="10000"/>
                  </a:ext>
                </a:extLst>
              </a:tr>
              <a:tr h="819934">
                <a:tc>
                  <a:txBody>
                    <a:bodyPr/>
                    <a:lstStyle/>
                    <a:p>
                      <a:pPr algn="ctr"/>
                      <a:r>
                        <a:rPr lang="en-GB" sz="1300" b="1">
                          <a:solidFill>
                            <a:schemeClr val="bg1"/>
                          </a:solidFill>
                        </a:rPr>
                        <a:t>DRIVING</a:t>
                      </a:r>
                      <a:r>
                        <a:rPr lang="en-GB" sz="1300" b="1" baseline="0">
                          <a:solidFill>
                            <a:schemeClr val="bg1"/>
                          </a:solidFill>
                        </a:rPr>
                        <a:t> FORCE</a:t>
                      </a:r>
                      <a:endParaRPr lang="en-GB" sz="1300" b="1">
                        <a:solidFill>
                          <a:schemeClr val="bg1"/>
                        </a:solidFill>
                      </a:endParaRPr>
                    </a:p>
                  </a:txBody>
                  <a:tcPr marL="64779" marR="64779" marT="32389" marB="32389">
                    <a:solidFill>
                      <a:srgbClr val="00B050"/>
                    </a:solidFill>
                  </a:tcPr>
                </a:tc>
                <a:tc>
                  <a:txBody>
                    <a:bodyPr/>
                    <a:lstStyle/>
                    <a:p>
                      <a:pPr algn="ctr"/>
                      <a:r>
                        <a:rPr lang="en-GB" sz="1000" b="1" dirty="0">
                          <a:solidFill>
                            <a:schemeClr val="bg1"/>
                          </a:solidFill>
                        </a:rPr>
                        <a:t>An unpleasant emotional state</a:t>
                      </a:r>
                    </a:p>
                  </a:txBody>
                  <a:tcPr marL="64779" marR="64779" marT="32389" marB="32389">
                    <a:solidFill>
                      <a:srgbClr val="00B050"/>
                    </a:solidFill>
                  </a:tcPr>
                </a:tc>
                <a:tc>
                  <a:txBody>
                    <a:bodyPr/>
                    <a:lstStyle/>
                    <a:p>
                      <a:pPr algn="ctr"/>
                      <a:r>
                        <a:rPr lang="en-GB" sz="1000" b="1">
                          <a:solidFill>
                            <a:schemeClr val="bg1"/>
                          </a:solidFill>
                        </a:rPr>
                        <a:t>A</a:t>
                      </a:r>
                      <a:r>
                        <a:rPr lang="en-GB" sz="1000" b="1" baseline="0">
                          <a:solidFill>
                            <a:schemeClr val="bg1"/>
                          </a:solidFill>
                        </a:rPr>
                        <a:t> disturbed cognitive or perceptual state</a:t>
                      </a:r>
                      <a:endParaRPr lang="en-GB" sz="1000" b="1">
                        <a:solidFill>
                          <a:schemeClr val="bg1"/>
                        </a:solidFill>
                      </a:endParaRPr>
                    </a:p>
                  </a:txBody>
                  <a:tcPr marL="64779" marR="64779" marT="32389" marB="32389">
                    <a:solidFill>
                      <a:srgbClr val="00B050"/>
                    </a:solidFill>
                  </a:tcPr>
                </a:tc>
                <a:tc>
                  <a:txBody>
                    <a:bodyPr/>
                    <a:lstStyle/>
                    <a:p>
                      <a:pPr algn="ctr"/>
                      <a:r>
                        <a:rPr lang="en-GB" sz="1000" b="1">
                          <a:solidFill>
                            <a:schemeClr val="bg1"/>
                          </a:solidFill>
                        </a:rPr>
                        <a:t>A goal</a:t>
                      </a:r>
                    </a:p>
                  </a:txBody>
                  <a:tcPr marL="64779" marR="64779" marT="32389" marB="32389">
                    <a:solidFill>
                      <a:srgbClr val="00B050"/>
                    </a:solidFill>
                  </a:tcPr>
                </a:tc>
                <a:extLst>
                  <a:ext uri="{0D108BD9-81ED-4DB2-BD59-A6C34878D82A}">
                    <a16:rowId xmlns:a16="http://schemas.microsoft.com/office/drawing/2014/main" val="10001"/>
                  </a:ext>
                </a:extLst>
              </a:tr>
              <a:tr h="819934">
                <a:tc>
                  <a:txBody>
                    <a:bodyPr/>
                    <a:lstStyle/>
                    <a:p>
                      <a:pPr algn="ctr"/>
                      <a:r>
                        <a:rPr lang="en-GB" sz="1300" b="1">
                          <a:solidFill>
                            <a:schemeClr val="bg1"/>
                          </a:solidFill>
                        </a:rPr>
                        <a:t>LEVEL 1</a:t>
                      </a:r>
                    </a:p>
                    <a:p>
                      <a:pPr algn="ctr"/>
                      <a:r>
                        <a:rPr lang="en-GB" sz="1300" b="1">
                          <a:solidFill>
                            <a:schemeClr val="bg1"/>
                          </a:solidFill>
                        </a:rPr>
                        <a:t>DIFFICULT BEHAVIOUR</a:t>
                      </a:r>
                    </a:p>
                  </a:txBody>
                  <a:tcPr marL="64779" marR="64779" marT="32389" marB="32389">
                    <a:solidFill>
                      <a:srgbClr val="00B050"/>
                    </a:solidFill>
                  </a:tcPr>
                </a:tc>
                <a:tc>
                  <a:txBody>
                    <a:bodyPr/>
                    <a:lstStyle/>
                    <a:p>
                      <a:pPr marL="0" algn="ctr" defTabSz="914400" rtl="0" eaLnBrk="1" latinLnBrk="0" hangingPunct="1"/>
                      <a:r>
                        <a:rPr lang="en-GB" sz="1000" b="1" kern="1200">
                          <a:solidFill>
                            <a:schemeClr val="tx1"/>
                          </a:solidFill>
                          <a:latin typeface="+mn-lt"/>
                          <a:ea typeface="+mn-ea"/>
                          <a:cs typeface="+mn-cs"/>
                        </a:rPr>
                        <a:t>Increasing levels of agitation</a:t>
                      </a:r>
                      <a:r>
                        <a:rPr lang="en-GB" sz="1000" b="1" kern="1200" baseline="0">
                          <a:solidFill>
                            <a:schemeClr val="tx1"/>
                          </a:solidFill>
                          <a:latin typeface="+mn-lt"/>
                          <a:ea typeface="+mn-ea"/>
                          <a:cs typeface="+mn-cs"/>
                        </a:rPr>
                        <a:t> and </a:t>
                      </a:r>
                      <a:r>
                        <a:rPr lang="en-GB" sz="1000" b="1" kern="1200">
                          <a:solidFill>
                            <a:schemeClr val="tx1"/>
                          </a:solidFill>
                          <a:latin typeface="+mn-lt"/>
                          <a:ea typeface="+mn-ea"/>
                          <a:cs typeface="+mn-cs"/>
                        </a:rPr>
                        <a:t>arousal</a:t>
                      </a:r>
                    </a:p>
                  </a:txBody>
                  <a:tcPr marL="64779" marR="64779" marT="32389" marB="32389">
                    <a:solidFill>
                      <a:srgbClr val="FFFF00"/>
                    </a:solidFill>
                  </a:tcPr>
                </a:tc>
                <a:tc>
                  <a:txBody>
                    <a:bodyPr/>
                    <a:lstStyle/>
                    <a:p>
                      <a:pPr marL="0" algn="ctr" defTabSz="914400" rtl="0" eaLnBrk="1" latinLnBrk="0" hangingPunct="1"/>
                      <a:r>
                        <a:rPr lang="en-GB" sz="1000" b="1" kern="1200">
                          <a:solidFill>
                            <a:schemeClr val="tx1"/>
                          </a:solidFill>
                          <a:latin typeface="+mn-lt"/>
                          <a:ea typeface="+mn-ea"/>
                          <a:cs typeface="+mn-cs"/>
                        </a:rPr>
                        <a:t>Increasing loss of reality and self-control</a:t>
                      </a:r>
                    </a:p>
                  </a:txBody>
                  <a:tcPr marL="64779" marR="64779" marT="32389" marB="32389">
                    <a:solidFill>
                      <a:srgbClr val="FFFF00"/>
                    </a:solidFill>
                  </a:tcPr>
                </a:tc>
                <a:tc>
                  <a:txBody>
                    <a:bodyPr/>
                    <a:lstStyle/>
                    <a:p>
                      <a:pPr marL="0" algn="ctr" defTabSz="914400" rtl="0" eaLnBrk="1" latinLnBrk="0" hangingPunct="1"/>
                      <a:r>
                        <a:rPr lang="en-GB" sz="1000" b="1" kern="1200">
                          <a:solidFill>
                            <a:schemeClr val="tx1"/>
                          </a:solidFill>
                          <a:latin typeface="+mn-lt"/>
                          <a:ea typeface="+mn-ea"/>
                          <a:cs typeface="+mn-cs"/>
                        </a:rPr>
                        <a:t>Increasing need to use threats, intimidation and coercion</a:t>
                      </a:r>
                    </a:p>
                  </a:txBody>
                  <a:tcPr marL="64779" marR="64779" marT="32389" marB="32389">
                    <a:solidFill>
                      <a:srgbClr val="FFFF00"/>
                    </a:solidFill>
                  </a:tcPr>
                </a:tc>
                <a:extLst>
                  <a:ext uri="{0D108BD9-81ED-4DB2-BD59-A6C34878D82A}">
                    <a16:rowId xmlns:a16="http://schemas.microsoft.com/office/drawing/2014/main" val="10002"/>
                  </a:ext>
                </a:extLst>
              </a:tr>
              <a:tr h="342313">
                <a:tc>
                  <a:txBody>
                    <a:bodyPr/>
                    <a:lstStyle/>
                    <a:p>
                      <a:pPr algn="ctr"/>
                      <a:r>
                        <a:rPr lang="en-GB" sz="1300" b="1">
                          <a:solidFill>
                            <a:schemeClr val="bg1"/>
                          </a:solidFill>
                        </a:rPr>
                        <a:t>PIVOTAL POINT</a:t>
                      </a:r>
                    </a:p>
                  </a:txBody>
                  <a:tcPr marL="64779" marR="64779" marT="32389" marB="32389">
                    <a:solidFill>
                      <a:srgbClr val="00B050"/>
                    </a:solidFill>
                  </a:tcPr>
                </a:tc>
                <a:tc>
                  <a:txBody>
                    <a:bodyPr/>
                    <a:lstStyle/>
                    <a:p>
                      <a:pPr marL="0" algn="ctr" defTabSz="914400" rtl="0" eaLnBrk="1" latinLnBrk="0" hangingPunct="1"/>
                      <a:r>
                        <a:rPr lang="en-GB" sz="1000" b="1" kern="1200">
                          <a:solidFill>
                            <a:schemeClr val="tx1"/>
                          </a:solidFill>
                          <a:latin typeface="+mn-lt"/>
                          <a:ea typeface="+mn-ea"/>
                          <a:cs typeface="+mn-cs"/>
                        </a:rPr>
                        <a:t>The Dysphoric</a:t>
                      </a:r>
                      <a:r>
                        <a:rPr lang="en-GB" sz="1000" b="1" kern="1200" baseline="0">
                          <a:solidFill>
                            <a:schemeClr val="tx1"/>
                          </a:solidFill>
                          <a:latin typeface="+mn-lt"/>
                          <a:ea typeface="+mn-ea"/>
                          <a:cs typeface="+mn-cs"/>
                        </a:rPr>
                        <a:t> Crisis</a:t>
                      </a:r>
                      <a:endParaRPr lang="en-GB" sz="1000" b="1" kern="1200">
                        <a:solidFill>
                          <a:schemeClr val="tx1"/>
                        </a:solidFill>
                        <a:latin typeface="+mn-lt"/>
                        <a:ea typeface="+mn-ea"/>
                        <a:cs typeface="+mn-cs"/>
                      </a:endParaRPr>
                    </a:p>
                  </a:txBody>
                  <a:tcPr marL="64779" marR="64779" marT="32389" marB="32389">
                    <a:noFill/>
                  </a:tcPr>
                </a:tc>
                <a:tc>
                  <a:txBody>
                    <a:bodyPr/>
                    <a:lstStyle/>
                    <a:p>
                      <a:pPr marL="0" algn="ctr" defTabSz="914400" rtl="0" eaLnBrk="1" latinLnBrk="0" hangingPunct="1"/>
                      <a:r>
                        <a:rPr lang="en-GB" sz="1000" b="1" kern="1200">
                          <a:solidFill>
                            <a:schemeClr val="tx1"/>
                          </a:solidFill>
                          <a:latin typeface="+mn-lt"/>
                          <a:ea typeface="+mn-ea"/>
                          <a:cs typeface="+mn-cs"/>
                        </a:rPr>
                        <a:t>The Psychotic Crisis</a:t>
                      </a:r>
                    </a:p>
                  </a:txBody>
                  <a:tcPr marL="64779" marR="64779" marT="32389" marB="32389">
                    <a:noFill/>
                  </a:tcPr>
                </a:tc>
                <a:tc>
                  <a:txBody>
                    <a:bodyPr/>
                    <a:lstStyle/>
                    <a:p>
                      <a:pPr marL="0" algn="ctr" defTabSz="914400" rtl="0" eaLnBrk="1" latinLnBrk="0" hangingPunct="1"/>
                      <a:r>
                        <a:rPr lang="en-GB" sz="1000" b="1" kern="1200">
                          <a:solidFill>
                            <a:schemeClr val="tx1"/>
                          </a:solidFill>
                          <a:latin typeface="+mn-lt"/>
                          <a:ea typeface="+mn-ea"/>
                          <a:cs typeface="+mn-cs"/>
                        </a:rPr>
                        <a:t>The</a:t>
                      </a:r>
                      <a:r>
                        <a:rPr lang="en-GB" sz="1000" b="1" kern="1200" baseline="0">
                          <a:solidFill>
                            <a:schemeClr val="tx1"/>
                          </a:solidFill>
                          <a:latin typeface="+mn-lt"/>
                          <a:ea typeface="+mn-ea"/>
                          <a:cs typeface="+mn-cs"/>
                        </a:rPr>
                        <a:t> Psychopathic Crisis</a:t>
                      </a:r>
                      <a:endParaRPr lang="en-GB" sz="1000" b="1" kern="1200">
                        <a:solidFill>
                          <a:schemeClr val="tx1"/>
                        </a:solidFill>
                        <a:latin typeface="+mn-lt"/>
                        <a:ea typeface="+mn-ea"/>
                        <a:cs typeface="+mn-cs"/>
                      </a:endParaRPr>
                    </a:p>
                  </a:txBody>
                  <a:tcPr marL="64779" marR="64779" marT="32389" marB="32389">
                    <a:noFill/>
                  </a:tcPr>
                </a:tc>
                <a:extLst>
                  <a:ext uri="{0D108BD9-81ED-4DB2-BD59-A6C34878D82A}">
                    <a16:rowId xmlns:a16="http://schemas.microsoft.com/office/drawing/2014/main" val="10003"/>
                  </a:ext>
                </a:extLst>
              </a:tr>
              <a:tr h="820530">
                <a:tc>
                  <a:txBody>
                    <a:bodyPr/>
                    <a:lstStyle/>
                    <a:p>
                      <a:pPr algn="ctr"/>
                      <a:r>
                        <a:rPr lang="en-GB" sz="1300" b="1">
                          <a:solidFill>
                            <a:schemeClr val="bg1"/>
                          </a:solidFill>
                        </a:rPr>
                        <a:t>LEVEL 2</a:t>
                      </a:r>
                    </a:p>
                    <a:p>
                      <a:pPr algn="ctr"/>
                      <a:r>
                        <a:rPr lang="en-GB" sz="1300" b="1">
                          <a:solidFill>
                            <a:schemeClr val="bg1"/>
                          </a:solidFill>
                        </a:rPr>
                        <a:t>DANGEROUS BEHAVIOUR</a:t>
                      </a:r>
                    </a:p>
                  </a:txBody>
                  <a:tcPr marL="64779" marR="64779" marT="32389" marB="32389">
                    <a:solidFill>
                      <a:srgbClr val="00B050"/>
                    </a:solidFill>
                  </a:tcPr>
                </a:tc>
                <a:tc>
                  <a:txBody>
                    <a:bodyPr/>
                    <a:lstStyle/>
                    <a:p>
                      <a:pPr marL="0" algn="ctr" defTabSz="914400" rtl="0" eaLnBrk="1" latinLnBrk="0" hangingPunct="1"/>
                      <a:r>
                        <a:rPr lang="en-GB" sz="1000" b="1" kern="1200">
                          <a:solidFill>
                            <a:schemeClr val="tx1"/>
                          </a:solidFill>
                          <a:latin typeface="+mn-lt"/>
                          <a:ea typeface="+mn-ea"/>
                          <a:cs typeface="+mn-cs"/>
                        </a:rPr>
                        <a:t>Highly reactive, largely out of control violent behaviour</a:t>
                      </a:r>
                    </a:p>
                  </a:txBody>
                  <a:tcPr marL="64779" marR="64779" marT="32389" marB="32389">
                    <a:solidFill>
                      <a:srgbClr val="FFFF00"/>
                    </a:solidFill>
                  </a:tcPr>
                </a:tc>
                <a:tc>
                  <a:txBody>
                    <a:bodyPr/>
                    <a:lstStyle/>
                    <a:p>
                      <a:pPr marL="0" algn="ctr" defTabSz="914400" rtl="0" eaLnBrk="1" latinLnBrk="0" hangingPunct="1"/>
                      <a:r>
                        <a:rPr lang="en-GB" sz="1000" b="1" kern="1200">
                          <a:solidFill>
                            <a:schemeClr val="tx1"/>
                          </a:solidFill>
                          <a:latin typeface="+mn-lt"/>
                          <a:ea typeface="+mn-ea"/>
                          <a:cs typeface="+mn-cs"/>
                        </a:rPr>
                        <a:t>Highly</a:t>
                      </a:r>
                      <a:r>
                        <a:rPr lang="en-GB" sz="1000" b="1" kern="1200" baseline="0">
                          <a:solidFill>
                            <a:schemeClr val="tx1"/>
                          </a:solidFill>
                          <a:latin typeface="+mn-lt"/>
                          <a:ea typeface="+mn-ea"/>
                          <a:cs typeface="+mn-cs"/>
                        </a:rPr>
                        <a:t> disturbed violent behaviour largely controlled by hallucinations, delusions and paranoia</a:t>
                      </a:r>
                      <a:endParaRPr lang="en-GB" sz="1000" b="1" kern="1200">
                        <a:solidFill>
                          <a:schemeClr val="tx1"/>
                        </a:solidFill>
                        <a:latin typeface="+mn-lt"/>
                        <a:ea typeface="+mn-ea"/>
                        <a:cs typeface="+mn-cs"/>
                      </a:endParaRPr>
                    </a:p>
                  </a:txBody>
                  <a:tcPr marL="64779" marR="64779" marT="32389" marB="32389">
                    <a:solidFill>
                      <a:srgbClr val="FFFF00"/>
                    </a:solidFill>
                  </a:tcPr>
                </a:tc>
                <a:tc>
                  <a:txBody>
                    <a:bodyPr/>
                    <a:lstStyle/>
                    <a:p>
                      <a:pPr marL="0" algn="ctr" defTabSz="914400" rtl="0" eaLnBrk="1" latinLnBrk="0" hangingPunct="1"/>
                      <a:r>
                        <a:rPr lang="en-GB" sz="1000" b="1" kern="1200" dirty="0">
                          <a:solidFill>
                            <a:schemeClr val="tx1"/>
                          </a:solidFill>
                          <a:latin typeface="+mn-lt"/>
                          <a:ea typeface="+mn-ea"/>
                          <a:cs typeface="+mn-cs"/>
                        </a:rPr>
                        <a:t>Violence chosen as a means to a clear end</a:t>
                      </a:r>
                    </a:p>
                  </a:txBody>
                  <a:tcPr marL="64779" marR="64779" marT="32389" marB="32389">
                    <a:solidFill>
                      <a:srgbClr val="FFFF00"/>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420414" y="1200611"/>
            <a:ext cx="8266386"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t>The Instant Aggression Model  (Bourne, 2013)</a:t>
            </a:r>
          </a:p>
        </p:txBody>
      </p:sp>
      <p:sp>
        <p:nvSpPr>
          <p:cNvPr id="8" name="Slide Number Placeholder 7"/>
          <p:cNvSpPr>
            <a:spLocks noGrp="1"/>
          </p:cNvSpPr>
          <p:nvPr>
            <p:ph type="sldNum" sz="quarter" idx="12"/>
          </p:nvPr>
        </p:nvSpPr>
        <p:spPr/>
        <p:txBody>
          <a:bodyPr/>
          <a:lstStyle/>
          <a:p>
            <a:pPr>
              <a:defRPr/>
            </a:pPr>
            <a:fld id="{992FA446-20EC-40CC-B7C7-D6180ABE19FC}"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51443962"/>
              </p:ext>
            </p:extLst>
          </p:nvPr>
        </p:nvGraphicFramePr>
        <p:xfrm>
          <a:off x="768257" y="1739432"/>
          <a:ext cx="7787164" cy="364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992FA446-20EC-40CC-B7C7-D6180ABE19FC}" type="slidenum">
              <a:rPr lang="en-GB" smtClean="0"/>
              <a:pPr>
                <a:defRPr/>
              </a:pPr>
              <a:t>9</a:t>
            </a:fld>
            <a:endParaRPr lang="en-GB"/>
          </a:p>
        </p:txBody>
      </p:sp>
      <p:sp>
        <p:nvSpPr>
          <p:cNvPr id="7" name="TextBox 6">
            <a:extLst>
              <a:ext uri="{FF2B5EF4-FFF2-40B4-BE49-F238E27FC236}">
                <a16:creationId xmlns:a16="http://schemas.microsoft.com/office/drawing/2014/main" id="{DBF724CC-F822-8445-8588-304BDE761D48}"/>
              </a:ext>
            </a:extLst>
          </p:cNvPr>
          <p:cNvSpPr txBox="1"/>
          <p:nvPr/>
        </p:nvSpPr>
        <p:spPr>
          <a:xfrm>
            <a:off x="395536" y="1007132"/>
            <a:ext cx="7876105" cy="369332"/>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a:t>Skills for Reactive Aggression</a:t>
            </a:r>
          </a:p>
        </p:txBody>
      </p:sp>
      <p:sp>
        <p:nvSpPr>
          <p:cNvPr id="3" name="TextBox 2">
            <a:extLst>
              <a:ext uri="{FF2B5EF4-FFF2-40B4-BE49-F238E27FC236}">
                <a16:creationId xmlns:a16="http://schemas.microsoft.com/office/drawing/2014/main" id="{667C86E9-8950-8F40-97D6-C392F835BC83}"/>
              </a:ext>
            </a:extLst>
          </p:cNvPr>
          <p:cNvSpPr txBox="1"/>
          <p:nvPr/>
        </p:nvSpPr>
        <p:spPr>
          <a:xfrm>
            <a:off x="1486846" y="3781814"/>
            <a:ext cx="1085306" cy="1600438"/>
          </a:xfrm>
          <a:prstGeom prst="rect">
            <a:avLst/>
          </a:prstGeom>
          <a:noFill/>
        </p:spPr>
        <p:txBody>
          <a:bodyPr wrap="square" rtlCol="0">
            <a:spAutoFit/>
          </a:bodyPr>
          <a:lstStyle/>
          <a:p>
            <a:r>
              <a:rPr lang="en-US" sz="1400" dirty="0"/>
              <a:t>Less time, fewer options, less room for error, greater danger</a:t>
            </a:r>
          </a:p>
        </p:txBody>
      </p:sp>
      <p:sp>
        <p:nvSpPr>
          <p:cNvPr id="8" name="Up Arrow 7">
            <a:extLst>
              <a:ext uri="{FF2B5EF4-FFF2-40B4-BE49-F238E27FC236}">
                <a16:creationId xmlns:a16="http://schemas.microsoft.com/office/drawing/2014/main" id="{F23A75F4-9F09-AD4C-93A4-1AC50BCA5D3D}"/>
              </a:ext>
            </a:extLst>
          </p:cNvPr>
          <p:cNvSpPr/>
          <p:nvPr/>
        </p:nvSpPr>
        <p:spPr>
          <a:xfrm>
            <a:off x="1486846" y="1798910"/>
            <a:ext cx="525982" cy="1982904"/>
          </a:xfrm>
          <a:prstGeom prst="upArrow">
            <a:avLst/>
          </a:prstGeom>
          <a:solidFill>
            <a:schemeClr val="tx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8480</TotalTime>
  <Words>4023</Words>
  <Application>Microsoft Macintosh PowerPoint</Application>
  <PresentationFormat>On-screen Show (4:3)</PresentationFormat>
  <Paragraphs>422</Paragraphs>
  <Slides>27</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Franklin Gothic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Reaction Skills: 3 Steps</vt:lpstr>
      <vt:lpstr>Step One: Engage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Bourne</dc:creator>
  <cp:lastModifiedBy>Iain Bourne</cp:lastModifiedBy>
  <cp:revision>37</cp:revision>
  <cp:lastPrinted>2022-02-24T12:33:26Z</cp:lastPrinted>
  <dcterms:created xsi:type="dcterms:W3CDTF">2020-06-21T14:06:42Z</dcterms:created>
  <dcterms:modified xsi:type="dcterms:W3CDTF">2024-04-11T18:08:56Z</dcterms:modified>
</cp:coreProperties>
</file>